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72.xml" ContentType="application/vnd.openxmlformats-officedocument.presentationml.slide+xml"/>
  <Override PartName="/ppt/slides/slide8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70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9.xml" ContentType="application/vnd.openxmlformats-officedocument.presentationml.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slides/slide7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s/slide80.xml" ContentType="application/vnd.openxmlformats-officedocument.presentationml.slide+xml"/>
  <Override PartName="/ppt/slides/slide82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Layouts/slideLayout4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2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3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298" r:id="rId43"/>
    <p:sldId id="299" r:id="rId44"/>
    <p:sldId id="300" r:id="rId45"/>
    <p:sldId id="301" r:id="rId46"/>
    <p:sldId id="302" r:id="rId47"/>
    <p:sldId id="303" r:id="rId48"/>
    <p:sldId id="304" r:id="rId49"/>
    <p:sldId id="305" r:id="rId50"/>
    <p:sldId id="306" r:id="rId51"/>
    <p:sldId id="307" r:id="rId52"/>
    <p:sldId id="308" r:id="rId53"/>
    <p:sldId id="309" r:id="rId54"/>
    <p:sldId id="310" r:id="rId55"/>
    <p:sldId id="311" r:id="rId56"/>
    <p:sldId id="312" r:id="rId57"/>
    <p:sldId id="313" r:id="rId58"/>
    <p:sldId id="314" r:id="rId59"/>
    <p:sldId id="315" r:id="rId60"/>
    <p:sldId id="316" r:id="rId61"/>
    <p:sldId id="317" r:id="rId62"/>
    <p:sldId id="318" r:id="rId63"/>
    <p:sldId id="319" r:id="rId64"/>
    <p:sldId id="320" r:id="rId65"/>
    <p:sldId id="321" r:id="rId66"/>
    <p:sldId id="322" r:id="rId67"/>
    <p:sldId id="323" r:id="rId68"/>
    <p:sldId id="324" r:id="rId69"/>
    <p:sldId id="325" r:id="rId70"/>
    <p:sldId id="326" r:id="rId71"/>
    <p:sldId id="327" r:id="rId72"/>
    <p:sldId id="328" r:id="rId73"/>
    <p:sldId id="329" r:id="rId74"/>
    <p:sldId id="330" r:id="rId75"/>
    <p:sldId id="331" r:id="rId76"/>
    <p:sldId id="332" r:id="rId77"/>
    <p:sldId id="333" r:id="rId78"/>
    <p:sldId id="334" r:id="rId79"/>
    <p:sldId id="335" r:id="rId80"/>
    <p:sldId id="336" r:id="rId81"/>
    <p:sldId id="337" r:id="rId82"/>
    <p:sldId id="339" r:id="rId83"/>
    <p:sldId id="338" r:id="rId8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2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theme" Target="theme/theme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BR" smtClean="0"/>
              <a:t>Clique para editar o estilo do título mestre</a:t>
            </a:r>
            <a:endParaRPr lang="en-U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smtClean="0"/>
              <a:t>Clique para editar o estilo do subtítulo mestre</a:t>
            </a:r>
            <a:endParaRPr lang="en-US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9C017-E64E-41D3-8E0E-57826E481E75}" type="datetimeFigureOut">
              <a:rPr lang="en-US" smtClean="0"/>
              <a:t>5/4/2012</a:t>
            </a:fld>
            <a:endParaRPr lang="en-US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18C24-29B1-453A-85BA-41B5FCB6316F}" type="slidenum">
              <a:rPr lang="en-US" smtClean="0"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en-US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9C017-E64E-41D3-8E0E-57826E481E75}" type="datetimeFigureOut">
              <a:rPr lang="en-US" smtClean="0"/>
              <a:t>5/4/2012</a:t>
            </a:fld>
            <a:endParaRPr lang="en-US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18C24-29B1-453A-85BA-41B5FCB6316F}" type="slidenum">
              <a:rPr lang="en-US" smtClean="0"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BR" smtClean="0"/>
              <a:t>Clique para editar o estilo do título mestre</a:t>
            </a:r>
            <a:endParaRPr lang="en-US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9C017-E64E-41D3-8E0E-57826E481E75}" type="datetimeFigureOut">
              <a:rPr lang="en-US" smtClean="0"/>
              <a:t>5/4/2012</a:t>
            </a:fld>
            <a:endParaRPr lang="en-US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18C24-29B1-453A-85BA-41B5FCB6316F}" type="slidenum">
              <a:rPr lang="en-US" smtClean="0"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en-US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9C017-E64E-41D3-8E0E-57826E481E75}" type="datetimeFigureOut">
              <a:rPr lang="en-US" smtClean="0"/>
              <a:t>5/4/2012</a:t>
            </a:fld>
            <a:endParaRPr lang="en-US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18C24-29B1-453A-85BA-41B5FCB6316F}" type="slidenum">
              <a:rPr lang="en-US" smtClean="0"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estilo do título mestre</a:t>
            </a:r>
            <a:endParaRPr lang="en-US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9C017-E64E-41D3-8E0E-57826E481E75}" type="datetimeFigureOut">
              <a:rPr lang="en-US" smtClean="0"/>
              <a:t>5/4/2012</a:t>
            </a:fld>
            <a:endParaRPr lang="en-US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18C24-29B1-453A-85BA-41B5FCB6316F}" type="slidenum">
              <a:rPr lang="en-US" smtClean="0"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en-US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9C017-E64E-41D3-8E0E-57826E481E75}" type="datetimeFigureOut">
              <a:rPr lang="en-US" smtClean="0"/>
              <a:t>5/4/2012</a:t>
            </a:fld>
            <a:endParaRPr lang="en-US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18C24-29B1-453A-85BA-41B5FCB6316F}" type="slidenum">
              <a:rPr lang="en-US" smtClean="0"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estilo do título mestre</a:t>
            </a:r>
            <a:endParaRPr lang="en-US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9C017-E64E-41D3-8E0E-57826E481E75}" type="datetimeFigureOut">
              <a:rPr lang="en-US" smtClean="0"/>
              <a:t>5/4/2012</a:t>
            </a:fld>
            <a:endParaRPr lang="en-US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18C24-29B1-453A-85BA-41B5FCB6316F}" type="slidenum">
              <a:rPr lang="en-US" smtClean="0"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en-US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9C017-E64E-41D3-8E0E-57826E481E75}" type="datetimeFigureOut">
              <a:rPr lang="en-US" smtClean="0"/>
              <a:t>5/4/2012</a:t>
            </a:fld>
            <a:endParaRPr lang="en-US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18C24-29B1-453A-85BA-41B5FCB6316F}" type="slidenum">
              <a:rPr lang="en-US" smtClean="0"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9C017-E64E-41D3-8E0E-57826E481E75}" type="datetimeFigureOut">
              <a:rPr lang="en-US" smtClean="0"/>
              <a:t>5/4/2012</a:t>
            </a:fld>
            <a:endParaRPr lang="en-US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18C24-29B1-453A-85BA-41B5FCB6316F}" type="slidenum">
              <a:rPr lang="en-US" smtClean="0"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en-US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9C017-E64E-41D3-8E0E-57826E481E75}" type="datetimeFigureOut">
              <a:rPr lang="en-US" smtClean="0"/>
              <a:t>5/4/2012</a:t>
            </a:fld>
            <a:endParaRPr lang="en-US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18C24-29B1-453A-85BA-41B5FCB6316F}" type="slidenum">
              <a:rPr lang="en-US" smtClean="0"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en-US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9C017-E64E-41D3-8E0E-57826E481E75}" type="datetimeFigureOut">
              <a:rPr lang="en-US" smtClean="0"/>
              <a:t>5/4/2012</a:t>
            </a:fld>
            <a:endParaRPr lang="en-US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18C24-29B1-453A-85BA-41B5FCB6316F}" type="slidenum">
              <a:rPr lang="en-US" smtClean="0"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smtClean="0"/>
              <a:t>Clique para editar o estilo do título mestre</a:t>
            </a:r>
            <a:endParaRPr lang="en-US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29C017-E64E-41D3-8E0E-57826E481E75}" type="datetimeFigureOut">
              <a:rPr lang="en-US" smtClean="0"/>
              <a:t>5/4/2012</a:t>
            </a:fld>
            <a:endParaRPr lang="en-US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218C24-29B1-453A-85BA-41B5FCB6316F}" type="slidenum">
              <a:rPr lang="en-US" smtClean="0"/>
              <a:t>‹nº›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amazon.com/gp/product/0120958104/104-7821680-2375115?v=glance&amp;n=283155" TargetMode="Externa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hyperlink" Target="Videos/prot&#243;tipo%20de%20papel%20-%20(IHC%20-%20Ufscar).mp4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wmf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wmf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wmf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wmf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w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hyperlink" Target="videos/The%20Future%20Internet_%20Service%20Web%203.0.flv" TargetMode="External"/><Relationship Id="rId2" Type="http://schemas.openxmlformats.org/officeDocument/2006/relationships/hyperlink" Target="videos/Web%202.0.flv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videos/Evolution%20Web%201.0,%20Web%202.0%20to%20Web%203.0.flv" TargetMode="Externa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hyperlink" Target="videos/RobotReplay.flv" TargetMode="External"/><Relationship Id="rId2" Type="http://schemas.openxmlformats.org/officeDocument/2006/relationships/hyperlink" Target="http://www.robotreplay.com/" TargetMode="External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hyperlink" Target="http://revolucao.etc.br/archives/vamos-falar-de-acessibilidade/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 smtClean="0"/>
              <a:t>Softwares</a:t>
            </a:r>
            <a:r>
              <a:rPr lang="en-US" dirty="0" smtClean="0"/>
              <a:t> </a:t>
            </a:r>
            <a:r>
              <a:rPr lang="en-US" dirty="0" err="1" smtClean="0"/>
              <a:t>Interativos</a:t>
            </a:r>
            <a:endParaRPr lang="en-US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err="1" smtClean="0"/>
              <a:t>Lílian</a:t>
            </a:r>
            <a:r>
              <a:rPr lang="en-US" dirty="0" smtClean="0"/>
              <a:t> </a:t>
            </a:r>
            <a:r>
              <a:rPr lang="en-US" dirty="0" err="1" smtClean="0"/>
              <a:t>Simão</a:t>
            </a:r>
            <a:r>
              <a:rPr lang="en-US" dirty="0" smtClean="0"/>
              <a:t> Oliveira</a:t>
            </a: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z="3200" dirty="0" smtClean="0"/>
              <a:t>1. </a:t>
            </a:r>
            <a:r>
              <a:rPr lang="pt-BR" sz="3200" dirty="0" err="1" smtClean="0"/>
              <a:t>Learnability</a:t>
            </a:r>
            <a:r>
              <a:rPr lang="pt-BR" sz="3200" dirty="0" smtClean="0"/>
              <a:t> </a:t>
            </a:r>
            <a:r>
              <a:rPr lang="pt-BR" sz="3200" dirty="0"/>
              <a:t>(facilidade </a:t>
            </a:r>
            <a:r>
              <a:rPr lang="pt-BR" sz="3200" dirty="0" smtClean="0"/>
              <a:t>de aprendizado</a:t>
            </a:r>
            <a:r>
              <a:rPr lang="pt-BR" sz="3200" dirty="0"/>
              <a:t>)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>
              <a:lnSpc>
                <a:spcPct val="170000"/>
              </a:lnSpc>
            </a:pPr>
            <a:r>
              <a:rPr lang="pt-BR" dirty="0"/>
              <a:t>1a. </a:t>
            </a:r>
            <a:r>
              <a:rPr lang="pt-BR" dirty="0" err="1"/>
              <a:t>Predictability</a:t>
            </a:r>
            <a:r>
              <a:rPr lang="pt-BR" dirty="0"/>
              <a:t> - Previsibilidade</a:t>
            </a:r>
          </a:p>
          <a:p>
            <a:pPr marL="114300" indent="0">
              <a:lnSpc>
                <a:spcPct val="170000"/>
              </a:lnSpc>
              <a:buNone/>
            </a:pPr>
            <a:r>
              <a:rPr lang="pt-BR" dirty="0" smtClean="0"/>
              <a:t>(</a:t>
            </a:r>
            <a:r>
              <a:rPr lang="pt-BR" dirty="0"/>
              <a:t>facilidade de </a:t>
            </a:r>
            <a:r>
              <a:rPr lang="pt-BR" b="1" dirty="0"/>
              <a:t>prever </a:t>
            </a:r>
            <a:r>
              <a:rPr lang="pt-BR" dirty="0"/>
              <a:t>o resultado da </a:t>
            </a:r>
            <a:r>
              <a:rPr lang="pt-BR" dirty="0" smtClean="0"/>
              <a:t>interação</a:t>
            </a:r>
            <a:r>
              <a:rPr lang="pt-BR" dirty="0"/>
              <a:t>)</a:t>
            </a:r>
          </a:p>
          <a:p>
            <a:pPr>
              <a:lnSpc>
                <a:spcPct val="170000"/>
              </a:lnSpc>
            </a:pPr>
            <a:r>
              <a:rPr lang="pt-BR" dirty="0" smtClean="0"/>
              <a:t> </a:t>
            </a:r>
            <a:r>
              <a:rPr lang="pt-BR" dirty="0"/>
              <a:t>1b. </a:t>
            </a:r>
            <a:r>
              <a:rPr lang="pt-BR" dirty="0" err="1"/>
              <a:t>Synthesizability</a:t>
            </a:r>
            <a:r>
              <a:rPr lang="pt-BR" dirty="0"/>
              <a:t> -</a:t>
            </a:r>
          </a:p>
          <a:p>
            <a:pPr marL="114300" indent="0">
              <a:lnSpc>
                <a:spcPct val="170000"/>
              </a:lnSpc>
              <a:buNone/>
            </a:pPr>
            <a:r>
              <a:rPr lang="pt-BR" dirty="0" smtClean="0"/>
              <a:t>(</a:t>
            </a:r>
            <a:r>
              <a:rPr lang="pt-BR" dirty="0"/>
              <a:t>facilidade de </a:t>
            </a:r>
            <a:r>
              <a:rPr lang="pt-BR" b="1" dirty="0"/>
              <a:t>inferir </a:t>
            </a:r>
            <a:r>
              <a:rPr lang="pt-BR" dirty="0"/>
              <a:t>como a </a:t>
            </a:r>
            <a:r>
              <a:rPr lang="pt-BR" dirty="0" smtClean="0"/>
              <a:t>interação funciona depois </a:t>
            </a:r>
            <a:r>
              <a:rPr lang="pt-BR" dirty="0"/>
              <a:t>de utilizar um pouco)</a:t>
            </a:r>
          </a:p>
          <a:p>
            <a:pPr>
              <a:lnSpc>
                <a:spcPct val="170000"/>
              </a:lnSpc>
            </a:pPr>
            <a:r>
              <a:rPr lang="pt-BR" dirty="0" smtClean="0"/>
              <a:t>1c</a:t>
            </a:r>
            <a:r>
              <a:rPr lang="pt-BR" dirty="0"/>
              <a:t>. </a:t>
            </a:r>
            <a:r>
              <a:rPr lang="pt-BR" dirty="0" err="1" smtClean="0"/>
              <a:t>Familiarity</a:t>
            </a:r>
            <a:r>
              <a:rPr lang="pt-BR" dirty="0" smtClean="0"/>
              <a:t> -  </a:t>
            </a:r>
            <a:r>
              <a:rPr lang="pt-BR" dirty="0"/>
              <a:t>(</a:t>
            </a:r>
            <a:r>
              <a:rPr lang="pt-BR" b="1" dirty="0"/>
              <a:t>familiar</a:t>
            </a:r>
            <a:r>
              <a:rPr lang="pt-BR" dirty="0"/>
              <a:t>idade)</a:t>
            </a:r>
          </a:p>
          <a:p>
            <a:pPr>
              <a:lnSpc>
                <a:spcPct val="170000"/>
              </a:lnSpc>
            </a:pPr>
            <a:r>
              <a:rPr lang="pt-BR" dirty="0" smtClean="0"/>
              <a:t>1d</a:t>
            </a:r>
            <a:r>
              <a:rPr lang="pt-BR" dirty="0"/>
              <a:t>. </a:t>
            </a:r>
            <a:r>
              <a:rPr lang="pt-BR" dirty="0" err="1" smtClean="0"/>
              <a:t>Generalizability</a:t>
            </a:r>
            <a:r>
              <a:rPr lang="pt-BR" dirty="0" smtClean="0"/>
              <a:t> - </a:t>
            </a:r>
            <a:r>
              <a:rPr lang="pt-BR" dirty="0"/>
              <a:t>(facilidade de </a:t>
            </a:r>
            <a:r>
              <a:rPr lang="pt-BR" b="1" dirty="0"/>
              <a:t>generalizar </a:t>
            </a:r>
            <a:r>
              <a:rPr lang="pt-BR" dirty="0"/>
              <a:t>o mecanismo geral </a:t>
            </a:r>
            <a:r>
              <a:rPr lang="pt-BR" dirty="0" smtClean="0"/>
              <a:t>de interação </a:t>
            </a:r>
            <a:r>
              <a:rPr lang="pt-BR" dirty="0"/>
              <a:t>depois de utilizar um pouco)</a:t>
            </a:r>
          </a:p>
          <a:p>
            <a:pPr>
              <a:lnSpc>
                <a:spcPct val="170000"/>
              </a:lnSpc>
            </a:pPr>
            <a:r>
              <a:rPr lang="pt-BR" dirty="0" smtClean="0"/>
              <a:t> </a:t>
            </a:r>
            <a:r>
              <a:rPr lang="pt-BR" dirty="0"/>
              <a:t>1e. </a:t>
            </a:r>
            <a:r>
              <a:rPr lang="pt-BR" dirty="0" err="1" smtClean="0"/>
              <a:t>Consistency</a:t>
            </a:r>
            <a:r>
              <a:rPr lang="pt-BR" dirty="0" smtClean="0"/>
              <a:t> - </a:t>
            </a:r>
            <a:r>
              <a:rPr lang="pt-BR" dirty="0"/>
              <a:t>(</a:t>
            </a:r>
            <a:r>
              <a:rPr lang="pt-BR" dirty="0" smtClean="0"/>
              <a:t>consistência</a:t>
            </a:r>
            <a:r>
              <a:rPr lang="pt-BR" dirty="0"/>
              <a:t>)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B2D7C-8169-4AE6-A194-D58D0DDD1C70}" type="slidenum">
              <a:rPr lang="pt-BR" smtClean="0"/>
              <a:pPr/>
              <a:t>10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xmlns="" val="367740333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pt-BR" dirty="0"/>
              <a:t>1a. </a:t>
            </a:r>
            <a:r>
              <a:rPr lang="pt-BR" dirty="0" err="1"/>
              <a:t>Predictability</a:t>
            </a:r>
            <a:r>
              <a:rPr lang="pt-BR" dirty="0"/>
              <a:t> (facilidade de predizer o resultado </a:t>
            </a:r>
            <a:r>
              <a:rPr lang="pt-BR" dirty="0" smtClean="0"/>
              <a:t>da interação </a:t>
            </a:r>
            <a:r>
              <a:rPr lang="pt-BR" dirty="0"/>
              <a:t>com base no passado)</a:t>
            </a:r>
          </a:p>
          <a:p>
            <a:pPr lvl="1"/>
            <a:r>
              <a:rPr lang="pt-BR" dirty="0" smtClean="0"/>
              <a:t>antes </a:t>
            </a:r>
            <a:r>
              <a:rPr lang="pt-BR" dirty="0"/>
              <a:t>de interagir, apenas observando, o </a:t>
            </a:r>
            <a:r>
              <a:rPr lang="pt-BR" dirty="0" smtClean="0"/>
              <a:t>usuário já </a:t>
            </a:r>
            <a:r>
              <a:rPr lang="pt-BR" dirty="0"/>
              <a:t>sabe </a:t>
            </a:r>
            <a:r>
              <a:rPr lang="pt-BR" dirty="0" smtClean="0"/>
              <a:t>o que </a:t>
            </a:r>
            <a:r>
              <a:rPr lang="pt-BR" dirty="0"/>
              <a:t>vai acontecer como resultado de uma </a:t>
            </a:r>
            <a:r>
              <a:rPr lang="pt-BR" dirty="0" smtClean="0"/>
              <a:t>interação</a:t>
            </a:r>
            <a:endParaRPr lang="pt-BR" dirty="0"/>
          </a:p>
          <a:p>
            <a:pPr lvl="1"/>
            <a:r>
              <a:rPr lang="pt-BR" dirty="0" smtClean="0"/>
              <a:t>Pode </a:t>
            </a:r>
            <a:r>
              <a:rPr lang="pt-BR" dirty="0"/>
              <a:t>inferir o que e </a:t>
            </a:r>
            <a:r>
              <a:rPr lang="pt-BR" dirty="0" smtClean="0"/>
              <a:t>possível </a:t>
            </a:r>
            <a:r>
              <a:rPr lang="pt-BR" dirty="0"/>
              <a:t>fazer</a:t>
            </a:r>
          </a:p>
          <a:p>
            <a:r>
              <a:rPr lang="pt-BR" dirty="0" smtClean="0"/>
              <a:t>1b</a:t>
            </a:r>
            <a:r>
              <a:rPr lang="pt-BR" dirty="0"/>
              <a:t>. </a:t>
            </a:r>
            <a:r>
              <a:rPr lang="pt-BR" dirty="0" err="1"/>
              <a:t>Synthesizability</a:t>
            </a:r>
            <a:r>
              <a:rPr lang="pt-BR" dirty="0"/>
              <a:t> (facilidade de avaliar o efeito </a:t>
            </a:r>
            <a:r>
              <a:rPr lang="pt-BR" dirty="0" smtClean="0"/>
              <a:t>das ações </a:t>
            </a:r>
            <a:r>
              <a:rPr lang="pt-BR" dirty="0"/>
              <a:t>passadas no estado atual)</a:t>
            </a:r>
          </a:p>
          <a:p>
            <a:pPr lvl="1"/>
            <a:r>
              <a:rPr lang="pt-BR" dirty="0" smtClean="0"/>
              <a:t>O usuário </a:t>
            </a:r>
            <a:r>
              <a:rPr lang="pt-BR" dirty="0"/>
              <a:t>consegue formar um modelo mental </a:t>
            </a:r>
            <a:r>
              <a:rPr lang="pt-BR" dirty="0" smtClean="0"/>
              <a:t>do comportamento </a:t>
            </a:r>
            <a:r>
              <a:rPr lang="pt-BR" dirty="0"/>
              <a:t>do sistema, e consegue concluir como </a:t>
            </a:r>
            <a:r>
              <a:rPr lang="pt-BR" dirty="0" smtClean="0"/>
              <a:t>a interação </a:t>
            </a:r>
            <a:r>
              <a:rPr lang="pt-BR" dirty="0"/>
              <a:t>ocorre depois de utilizar um pouco o sistema </a:t>
            </a:r>
            <a:r>
              <a:rPr lang="pt-BR" dirty="0" smtClean="0"/>
              <a:t>e perceber </a:t>
            </a:r>
            <a:r>
              <a:rPr lang="pt-BR" dirty="0"/>
              <a:t>os resultados de </a:t>
            </a:r>
            <a:r>
              <a:rPr lang="pt-BR" dirty="0" smtClean="0"/>
              <a:t>ações </a:t>
            </a:r>
            <a:r>
              <a:rPr lang="pt-BR" dirty="0"/>
              <a:t>passadas</a:t>
            </a:r>
          </a:p>
          <a:p>
            <a:pPr lvl="1"/>
            <a:r>
              <a:rPr lang="pt-BR" dirty="0" smtClean="0"/>
              <a:t>Forma </a:t>
            </a:r>
            <a:r>
              <a:rPr lang="pt-BR" dirty="0"/>
              <a:t>um modelo mental da </a:t>
            </a:r>
            <a:r>
              <a:rPr lang="pt-BR" dirty="0" smtClean="0"/>
              <a:t>operação </a:t>
            </a:r>
            <a:r>
              <a:rPr lang="pt-BR" dirty="0"/>
              <a:t>que permite avaliar o </a:t>
            </a:r>
            <a:r>
              <a:rPr lang="pt-BR" dirty="0" smtClean="0"/>
              <a:t>efeito de ações </a:t>
            </a:r>
            <a:r>
              <a:rPr lang="pt-BR" dirty="0"/>
              <a:t>passadas no estado atual do sistema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B2D7C-8169-4AE6-A194-D58D0DDD1C70}" type="slidenum">
              <a:rPr lang="pt-BR" smtClean="0"/>
              <a:pPr/>
              <a:t>11</a:t>
            </a:fld>
            <a:endParaRPr lang="pt-BR"/>
          </a:p>
        </p:txBody>
      </p:sp>
      <p:sp>
        <p:nvSpPr>
          <p:cNvPr id="5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</p:spPr>
        <p:txBody>
          <a:bodyPr/>
          <a:lstStyle/>
          <a:p>
            <a:r>
              <a:rPr lang="pt-BR" sz="3200" dirty="0" smtClean="0"/>
              <a:t>1. </a:t>
            </a:r>
            <a:r>
              <a:rPr lang="pt-BR" sz="3200" dirty="0" err="1" smtClean="0"/>
              <a:t>Learnability</a:t>
            </a:r>
            <a:r>
              <a:rPr lang="pt-BR" sz="3200" dirty="0" smtClean="0"/>
              <a:t> </a:t>
            </a:r>
            <a:r>
              <a:rPr lang="pt-BR" sz="3200" dirty="0"/>
              <a:t>(facilidade </a:t>
            </a:r>
            <a:r>
              <a:rPr lang="pt-BR" sz="3200" dirty="0" smtClean="0"/>
              <a:t>de aprendizado</a:t>
            </a:r>
            <a:r>
              <a:rPr lang="pt-BR" sz="3200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xmlns="" val="184250931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pt-BR" dirty="0"/>
              <a:t>1c. </a:t>
            </a:r>
            <a:r>
              <a:rPr lang="pt-BR" dirty="0" err="1"/>
              <a:t>Familiarity</a:t>
            </a:r>
            <a:r>
              <a:rPr lang="pt-BR" dirty="0"/>
              <a:t> (familiaridade)</a:t>
            </a:r>
          </a:p>
          <a:p>
            <a:pPr lvl="1"/>
            <a:r>
              <a:rPr lang="pt-BR" dirty="0" smtClean="0"/>
              <a:t>O usuário </a:t>
            </a:r>
            <a:r>
              <a:rPr lang="pt-BR" dirty="0"/>
              <a:t>entende a </a:t>
            </a:r>
            <a:r>
              <a:rPr lang="pt-BR" dirty="0" smtClean="0"/>
              <a:t>interação </a:t>
            </a:r>
            <a:r>
              <a:rPr lang="pt-BR" dirty="0"/>
              <a:t>porque ela e parecida </a:t>
            </a:r>
            <a:r>
              <a:rPr lang="pt-BR" dirty="0" smtClean="0"/>
              <a:t>com outras </a:t>
            </a:r>
            <a:r>
              <a:rPr lang="pt-BR" dirty="0"/>
              <a:t>as quais ele esta acostumado a usar em </a:t>
            </a:r>
            <a:r>
              <a:rPr lang="pt-BR" dirty="0" smtClean="0"/>
              <a:t>outros sistemas </a:t>
            </a:r>
            <a:r>
              <a:rPr lang="pt-BR" dirty="0"/>
              <a:t>ou no mundo real</a:t>
            </a:r>
          </a:p>
          <a:p>
            <a:r>
              <a:rPr lang="pt-BR" dirty="0" smtClean="0"/>
              <a:t>1d</a:t>
            </a:r>
            <a:r>
              <a:rPr lang="pt-BR" dirty="0"/>
              <a:t>. </a:t>
            </a:r>
            <a:r>
              <a:rPr lang="pt-BR" dirty="0" err="1"/>
              <a:t>Generalizability</a:t>
            </a:r>
            <a:r>
              <a:rPr lang="pt-BR" dirty="0"/>
              <a:t> (facilidade de generalizar </a:t>
            </a:r>
            <a:r>
              <a:rPr lang="pt-BR" dirty="0" smtClean="0"/>
              <a:t>o resultado </a:t>
            </a:r>
            <a:r>
              <a:rPr lang="pt-BR" dirty="0"/>
              <a:t>da </a:t>
            </a:r>
            <a:r>
              <a:rPr lang="pt-BR" dirty="0" smtClean="0"/>
              <a:t>interação)</a:t>
            </a:r>
            <a:endParaRPr lang="pt-BR" dirty="0"/>
          </a:p>
          <a:p>
            <a:pPr lvl="1"/>
            <a:r>
              <a:rPr lang="pt-BR" dirty="0" smtClean="0"/>
              <a:t>O usuário </a:t>
            </a:r>
            <a:r>
              <a:rPr lang="pt-BR" dirty="0"/>
              <a:t>consegue aplicar </a:t>
            </a:r>
            <a:r>
              <a:rPr lang="pt-BR" dirty="0" smtClean="0"/>
              <a:t>soluções </a:t>
            </a:r>
            <a:r>
              <a:rPr lang="pt-BR" dirty="0"/>
              <a:t>semelhantes </a:t>
            </a:r>
            <a:r>
              <a:rPr lang="pt-BR" dirty="0" smtClean="0"/>
              <a:t>em varias </a:t>
            </a:r>
            <a:r>
              <a:rPr lang="pt-BR" dirty="0" err="1"/>
              <a:t>situacoes</a:t>
            </a:r>
            <a:r>
              <a:rPr lang="pt-BR" dirty="0"/>
              <a:t> ou sistemas que </a:t>
            </a:r>
            <a:r>
              <a:rPr lang="pt-BR" dirty="0" err="1"/>
              <a:t>sao</a:t>
            </a:r>
            <a:r>
              <a:rPr lang="pt-BR" dirty="0"/>
              <a:t> semelhantes </a:t>
            </a:r>
            <a:r>
              <a:rPr lang="pt-BR" dirty="0" smtClean="0"/>
              <a:t>de alguma </a:t>
            </a:r>
            <a:r>
              <a:rPr lang="pt-BR" dirty="0"/>
              <a:t>forma</a:t>
            </a:r>
          </a:p>
          <a:p>
            <a:r>
              <a:rPr lang="pt-BR" dirty="0" smtClean="0"/>
              <a:t>1e</a:t>
            </a:r>
            <a:r>
              <a:rPr lang="pt-BR" dirty="0"/>
              <a:t>. </a:t>
            </a:r>
            <a:r>
              <a:rPr lang="pt-BR" dirty="0" err="1"/>
              <a:t>Consistency</a:t>
            </a:r>
            <a:r>
              <a:rPr lang="pt-BR" dirty="0"/>
              <a:t> </a:t>
            </a:r>
            <a:r>
              <a:rPr lang="pt-BR" dirty="0" smtClean="0"/>
              <a:t>(consistência)</a:t>
            </a:r>
            <a:endParaRPr lang="pt-BR" dirty="0"/>
          </a:p>
          <a:p>
            <a:pPr lvl="1"/>
            <a:r>
              <a:rPr lang="pt-BR" dirty="0" smtClean="0"/>
              <a:t>O </a:t>
            </a:r>
            <a:r>
              <a:rPr lang="pt-BR" dirty="0"/>
              <a:t>quanto o comportamento e similar em </a:t>
            </a:r>
            <a:r>
              <a:rPr lang="pt-BR" dirty="0" smtClean="0"/>
              <a:t>situação </a:t>
            </a:r>
            <a:r>
              <a:rPr lang="pt-BR" dirty="0"/>
              <a:t>similares</a:t>
            </a:r>
          </a:p>
          <a:p>
            <a:pPr lvl="1"/>
            <a:r>
              <a:rPr lang="pt-BR" dirty="0" smtClean="0"/>
              <a:t>O </a:t>
            </a:r>
            <a:r>
              <a:rPr lang="pt-BR" dirty="0"/>
              <a:t>mais importante dos </a:t>
            </a:r>
            <a:r>
              <a:rPr lang="pt-BR" dirty="0" smtClean="0"/>
              <a:t>princípios </a:t>
            </a:r>
            <a:r>
              <a:rPr lang="pt-BR" dirty="0"/>
              <a:t>da categoria de </a:t>
            </a:r>
            <a:r>
              <a:rPr lang="pt-BR" dirty="0" smtClean="0"/>
              <a:t>facilidade de </a:t>
            </a:r>
            <a:r>
              <a:rPr lang="pt-BR" dirty="0"/>
              <a:t>aprendizado; os demais dependem deste!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B2D7C-8169-4AE6-A194-D58D0DDD1C70}" type="slidenum">
              <a:rPr lang="pt-BR" smtClean="0"/>
              <a:pPr/>
              <a:t>12</a:t>
            </a:fld>
            <a:endParaRPr lang="pt-BR"/>
          </a:p>
        </p:txBody>
      </p:sp>
      <p:sp>
        <p:nvSpPr>
          <p:cNvPr id="5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</p:spPr>
        <p:txBody>
          <a:bodyPr/>
          <a:lstStyle/>
          <a:p>
            <a:r>
              <a:rPr lang="pt-BR" sz="3200" dirty="0" smtClean="0"/>
              <a:t>1. </a:t>
            </a:r>
            <a:r>
              <a:rPr lang="pt-BR" sz="3200" dirty="0" err="1" smtClean="0"/>
              <a:t>Learnability</a:t>
            </a:r>
            <a:r>
              <a:rPr lang="pt-BR" sz="3200" dirty="0" smtClean="0"/>
              <a:t> </a:t>
            </a:r>
            <a:r>
              <a:rPr lang="pt-BR" sz="3200" dirty="0"/>
              <a:t>(facilidade </a:t>
            </a:r>
            <a:r>
              <a:rPr lang="pt-BR" sz="3200" dirty="0" smtClean="0"/>
              <a:t>de aprendizado</a:t>
            </a:r>
            <a:r>
              <a:rPr lang="pt-BR" sz="3200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xmlns="" val="352870488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>
              <a:lnSpc>
                <a:spcPct val="150000"/>
              </a:lnSpc>
            </a:pPr>
            <a:r>
              <a:rPr lang="pt-BR" dirty="0"/>
              <a:t>2a. </a:t>
            </a:r>
            <a:r>
              <a:rPr lang="pt-BR" dirty="0" err="1"/>
              <a:t>Dialog</a:t>
            </a:r>
            <a:r>
              <a:rPr lang="pt-BR" dirty="0"/>
              <a:t> </a:t>
            </a:r>
            <a:r>
              <a:rPr lang="pt-BR" dirty="0" err="1" smtClean="0"/>
              <a:t>Initiative</a:t>
            </a:r>
            <a:r>
              <a:rPr lang="pt-BR" dirty="0"/>
              <a:t> </a:t>
            </a:r>
            <a:r>
              <a:rPr lang="pt-BR" dirty="0" smtClean="0"/>
              <a:t>- (iniciativa </a:t>
            </a:r>
            <a:r>
              <a:rPr lang="pt-BR" dirty="0"/>
              <a:t>do dialogo)</a:t>
            </a:r>
          </a:p>
          <a:p>
            <a:pPr>
              <a:lnSpc>
                <a:spcPct val="150000"/>
              </a:lnSpc>
            </a:pPr>
            <a:r>
              <a:rPr lang="pt-BR" dirty="0" smtClean="0"/>
              <a:t>2b</a:t>
            </a:r>
            <a:r>
              <a:rPr lang="pt-BR" dirty="0"/>
              <a:t>. </a:t>
            </a:r>
            <a:r>
              <a:rPr lang="pt-BR" dirty="0" err="1" smtClean="0"/>
              <a:t>Multi-threading</a:t>
            </a:r>
            <a:r>
              <a:rPr lang="pt-BR" dirty="0" smtClean="0"/>
              <a:t> - (</a:t>
            </a:r>
            <a:r>
              <a:rPr lang="pt-BR" dirty="0"/>
              <a:t>suporte a </a:t>
            </a:r>
            <a:r>
              <a:rPr lang="pt-BR" dirty="0" err="1"/>
              <a:t>multiplas</a:t>
            </a:r>
            <a:r>
              <a:rPr lang="pt-BR" dirty="0"/>
              <a:t> tarefas/</a:t>
            </a:r>
            <a:r>
              <a:rPr lang="pt-BR" dirty="0" err="1"/>
              <a:t>dialogos</a:t>
            </a:r>
            <a:r>
              <a:rPr lang="pt-BR" dirty="0"/>
              <a:t>)</a:t>
            </a:r>
          </a:p>
          <a:p>
            <a:pPr>
              <a:lnSpc>
                <a:spcPct val="150000"/>
              </a:lnSpc>
            </a:pPr>
            <a:r>
              <a:rPr lang="pt-BR" dirty="0" smtClean="0"/>
              <a:t>2c</a:t>
            </a:r>
            <a:r>
              <a:rPr lang="pt-BR" dirty="0"/>
              <a:t>. </a:t>
            </a:r>
            <a:r>
              <a:rPr lang="pt-BR" dirty="0" err="1"/>
              <a:t>Task</a:t>
            </a:r>
            <a:r>
              <a:rPr lang="pt-BR" dirty="0"/>
              <a:t> </a:t>
            </a:r>
            <a:r>
              <a:rPr lang="pt-BR" dirty="0" err="1" smtClean="0"/>
              <a:t>Migratability</a:t>
            </a:r>
            <a:r>
              <a:rPr lang="pt-BR" dirty="0" smtClean="0"/>
              <a:t> - </a:t>
            </a:r>
            <a:r>
              <a:rPr lang="pt-BR" dirty="0"/>
              <a:t>(</a:t>
            </a:r>
            <a:r>
              <a:rPr lang="pt-BR" dirty="0" err="1"/>
              <a:t>transferencia</a:t>
            </a:r>
            <a:r>
              <a:rPr lang="pt-BR" dirty="0"/>
              <a:t> de controle entre sistema e </a:t>
            </a:r>
            <a:r>
              <a:rPr lang="pt-BR" dirty="0" err="1"/>
              <a:t>usuario</a:t>
            </a:r>
            <a:r>
              <a:rPr lang="pt-BR" dirty="0"/>
              <a:t> </a:t>
            </a:r>
            <a:r>
              <a:rPr lang="pt-BR" dirty="0" smtClean="0"/>
              <a:t>para </a:t>
            </a:r>
            <a:r>
              <a:rPr lang="pt-BR" dirty="0" err="1" smtClean="0"/>
              <a:t>execucao</a:t>
            </a:r>
            <a:r>
              <a:rPr lang="pt-BR" dirty="0" smtClean="0"/>
              <a:t> </a:t>
            </a:r>
            <a:r>
              <a:rPr lang="pt-BR" dirty="0"/>
              <a:t>de tarefas)</a:t>
            </a:r>
          </a:p>
          <a:p>
            <a:pPr>
              <a:lnSpc>
                <a:spcPct val="150000"/>
              </a:lnSpc>
            </a:pPr>
            <a:r>
              <a:rPr lang="pt-BR" dirty="0" smtClean="0"/>
              <a:t>2d</a:t>
            </a:r>
            <a:r>
              <a:rPr lang="pt-BR" dirty="0"/>
              <a:t>. </a:t>
            </a:r>
            <a:r>
              <a:rPr lang="pt-BR" dirty="0" err="1" smtClean="0"/>
              <a:t>Substitutivity</a:t>
            </a:r>
            <a:r>
              <a:rPr lang="pt-BR" dirty="0" smtClean="0"/>
              <a:t> - </a:t>
            </a:r>
            <a:r>
              <a:rPr lang="pt-BR" dirty="0"/>
              <a:t>(formas alternativas de entrar/exibir </a:t>
            </a:r>
            <a:r>
              <a:rPr lang="pt-BR" dirty="0" err="1"/>
              <a:t>informacao</a:t>
            </a:r>
            <a:r>
              <a:rPr lang="pt-BR" dirty="0"/>
              <a:t>)</a:t>
            </a:r>
          </a:p>
          <a:p>
            <a:pPr>
              <a:lnSpc>
                <a:spcPct val="150000"/>
              </a:lnSpc>
            </a:pPr>
            <a:r>
              <a:rPr lang="pt-BR" dirty="0" smtClean="0"/>
              <a:t>2e</a:t>
            </a:r>
            <a:r>
              <a:rPr lang="pt-BR" dirty="0"/>
              <a:t>. </a:t>
            </a:r>
            <a:r>
              <a:rPr lang="pt-BR" dirty="0" err="1" smtClean="0"/>
              <a:t>Customizability</a:t>
            </a:r>
            <a:r>
              <a:rPr lang="pt-BR" dirty="0" smtClean="0"/>
              <a:t> - </a:t>
            </a:r>
            <a:r>
              <a:rPr lang="pt-BR" dirty="0"/>
              <a:t>(capacidade de </a:t>
            </a:r>
            <a:r>
              <a:rPr lang="pt-BR" dirty="0" err="1"/>
              <a:t>adaptacao</a:t>
            </a:r>
            <a:r>
              <a:rPr lang="pt-BR" dirty="0"/>
              <a:t> da interface)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B2D7C-8169-4AE6-A194-D58D0DDD1C70}" type="slidenum">
              <a:rPr lang="pt-BR" smtClean="0"/>
              <a:pPr/>
              <a:t>13</a:t>
            </a:fld>
            <a:endParaRPr lang="pt-BR"/>
          </a:p>
        </p:txBody>
      </p:sp>
      <p:sp>
        <p:nvSpPr>
          <p:cNvPr id="5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</p:spPr>
        <p:txBody>
          <a:bodyPr/>
          <a:lstStyle/>
          <a:p>
            <a:r>
              <a:rPr lang="pt-BR" sz="3200" dirty="0" smtClean="0"/>
              <a:t>2. </a:t>
            </a:r>
            <a:r>
              <a:rPr lang="pt-BR" sz="3200" dirty="0" err="1"/>
              <a:t>Flexibility</a:t>
            </a:r>
            <a:r>
              <a:rPr lang="pt-BR" sz="3200" dirty="0"/>
              <a:t> (Flexibilidade)</a:t>
            </a:r>
          </a:p>
        </p:txBody>
      </p:sp>
    </p:spTree>
    <p:extLst>
      <p:ext uri="{BB962C8B-B14F-4D97-AF65-F5344CB8AC3E}">
        <p14:creationId xmlns:p14="http://schemas.microsoft.com/office/powerpoint/2010/main" xmlns="" val="49231404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pt-BR" dirty="0"/>
              <a:t>2a. </a:t>
            </a:r>
            <a:r>
              <a:rPr lang="pt-BR" dirty="0" err="1"/>
              <a:t>Dialog</a:t>
            </a:r>
            <a:r>
              <a:rPr lang="pt-BR" dirty="0"/>
              <a:t> </a:t>
            </a:r>
            <a:r>
              <a:rPr lang="pt-BR" dirty="0" err="1"/>
              <a:t>Initiative</a:t>
            </a:r>
            <a:r>
              <a:rPr lang="pt-BR" dirty="0"/>
              <a:t> (iniciativa do dialogo)</a:t>
            </a:r>
          </a:p>
          <a:p>
            <a:pPr lvl="1"/>
            <a:r>
              <a:rPr lang="pt-BR" dirty="0" smtClean="0"/>
              <a:t>Dependendo </a:t>
            </a:r>
            <a:r>
              <a:rPr lang="pt-BR" dirty="0"/>
              <a:t>da </a:t>
            </a:r>
            <a:r>
              <a:rPr lang="pt-BR" dirty="0" smtClean="0"/>
              <a:t>situação, </a:t>
            </a:r>
            <a:r>
              <a:rPr lang="pt-BR" dirty="0"/>
              <a:t>o </a:t>
            </a:r>
            <a:r>
              <a:rPr lang="pt-BR" dirty="0" smtClean="0"/>
              <a:t>usuário </a:t>
            </a:r>
            <a:r>
              <a:rPr lang="pt-BR" dirty="0"/>
              <a:t>ou o sistema inicia </a:t>
            </a:r>
            <a:r>
              <a:rPr lang="pt-BR" dirty="0" smtClean="0"/>
              <a:t>a interação</a:t>
            </a:r>
            <a:endParaRPr lang="pt-BR" dirty="0"/>
          </a:p>
          <a:p>
            <a:pPr lvl="1"/>
            <a:r>
              <a:rPr lang="pt-BR" dirty="0" smtClean="0"/>
              <a:t>Preferencia </a:t>
            </a:r>
            <a:r>
              <a:rPr lang="pt-BR" dirty="0"/>
              <a:t>do </a:t>
            </a:r>
            <a:r>
              <a:rPr lang="pt-BR" dirty="0" smtClean="0"/>
              <a:t>usuário </a:t>
            </a:r>
            <a:r>
              <a:rPr lang="pt-BR" dirty="0"/>
              <a:t>deve ser maximizada, do </a:t>
            </a:r>
            <a:r>
              <a:rPr lang="pt-BR" dirty="0" smtClean="0"/>
              <a:t>sistema minimizada</a:t>
            </a:r>
            <a:endParaRPr lang="pt-BR" dirty="0"/>
          </a:p>
          <a:p>
            <a:r>
              <a:rPr lang="pt-BR" dirty="0" smtClean="0"/>
              <a:t>2b</a:t>
            </a:r>
            <a:r>
              <a:rPr lang="pt-BR" dirty="0"/>
              <a:t>. </a:t>
            </a:r>
            <a:r>
              <a:rPr lang="pt-BR" dirty="0" err="1"/>
              <a:t>Multi-threading</a:t>
            </a:r>
            <a:endParaRPr lang="pt-BR" dirty="0"/>
          </a:p>
          <a:p>
            <a:pPr lvl="1"/>
            <a:r>
              <a:rPr lang="pt-BR" dirty="0" smtClean="0"/>
              <a:t>O usuário </a:t>
            </a:r>
            <a:r>
              <a:rPr lang="pt-BR" dirty="0"/>
              <a:t>deve poder fazer varias coisas ao mesmo tempo;</a:t>
            </a:r>
          </a:p>
          <a:p>
            <a:pPr lvl="1"/>
            <a:r>
              <a:rPr lang="pt-BR" dirty="0" smtClean="0"/>
              <a:t>múltiplos diálogos </a:t>
            </a:r>
            <a:r>
              <a:rPr lang="pt-BR" dirty="0"/>
              <a:t>em andamento</a:t>
            </a:r>
          </a:p>
          <a:p>
            <a:pPr lvl="1"/>
            <a:r>
              <a:rPr lang="pt-BR" dirty="0" err="1" smtClean="0"/>
              <a:t>Ex</a:t>
            </a:r>
            <a:r>
              <a:rPr lang="pt-BR" dirty="0" smtClean="0"/>
              <a:t> : multimodalidade: </a:t>
            </a:r>
            <a:r>
              <a:rPr lang="pt-BR" dirty="0"/>
              <a:t>usar </a:t>
            </a:r>
            <a:r>
              <a:rPr lang="pt-BR" dirty="0" smtClean="0"/>
              <a:t>vários </a:t>
            </a:r>
            <a:r>
              <a:rPr lang="pt-BR" dirty="0"/>
              <a:t>canais </a:t>
            </a:r>
            <a:r>
              <a:rPr lang="pt-BR" dirty="0" smtClean="0"/>
              <a:t>de comunicação</a:t>
            </a:r>
            <a:endParaRPr lang="pt-BR" dirty="0"/>
          </a:p>
          <a:p>
            <a:r>
              <a:rPr lang="pt-BR" dirty="0" smtClean="0"/>
              <a:t>2c</a:t>
            </a:r>
            <a:r>
              <a:rPr lang="pt-BR" dirty="0"/>
              <a:t>. </a:t>
            </a:r>
            <a:r>
              <a:rPr lang="pt-BR" dirty="0" err="1"/>
              <a:t>Task</a:t>
            </a:r>
            <a:r>
              <a:rPr lang="pt-BR" dirty="0"/>
              <a:t> </a:t>
            </a:r>
            <a:r>
              <a:rPr lang="pt-BR" dirty="0" err="1"/>
              <a:t>migratability</a:t>
            </a:r>
            <a:r>
              <a:rPr lang="pt-BR" dirty="0"/>
              <a:t> </a:t>
            </a:r>
            <a:r>
              <a:rPr lang="pt-BR" dirty="0" smtClean="0"/>
              <a:t>(migração </a:t>
            </a:r>
            <a:r>
              <a:rPr lang="pt-BR" dirty="0"/>
              <a:t>do controle </a:t>
            </a:r>
            <a:r>
              <a:rPr lang="pt-BR" dirty="0" smtClean="0"/>
              <a:t>de tarefas</a:t>
            </a:r>
            <a:r>
              <a:rPr lang="pt-BR" dirty="0"/>
              <a:t>)</a:t>
            </a:r>
          </a:p>
          <a:p>
            <a:pPr lvl="1"/>
            <a:r>
              <a:rPr lang="pt-BR" dirty="0" smtClean="0"/>
              <a:t>Possibilidade </a:t>
            </a:r>
            <a:r>
              <a:rPr lang="pt-BR" dirty="0"/>
              <a:t>de transferir o controle de uma </a:t>
            </a:r>
            <a:r>
              <a:rPr lang="pt-BR" dirty="0" smtClean="0"/>
              <a:t>tarefa entre </a:t>
            </a:r>
            <a:r>
              <a:rPr lang="pt-BR" dirty="0"/>
              <a:t>sistema e </a:t>
            </a:r>
            <a:r>
              <a:rPr lang="pt-BR" dirty="0" smtClean="0"/>
              <a:t>usuário </a:t>
            </a:r>
            <a:r>
              <a:rPr lang="pt-BR" dirty="0"/>
              <a:t>e vice-versa</a:t>
            </a:r>
          </a:p>
          <a:p>
            <a:pPr lvl="1"/>
            <a:r>
              <a:rPr lang="pt-BR" dirty="0" err="1" smtClean="0"/>
              <a:t>ex</a:t>
            </a:r>
            <a:r>
              <a:rPr lang="pt-BR" dirty="0"/>
              <a:t>: </a:t>
            </a:r>
            <a:r>
              <a:rPr lang="pt-BR" dirty="0" smtClean="0"/>
              <a:t>correção ortográfica </a:t>
            </a:r>
            <a:r>
              <a:rPr lang="pt-BR" dirty="0"/>
              <a:t>(ser humano pode fazer, </a:t>
            </a:r>
            <a:r>
              <a:rPr lang="pt-BR" dirty="0" smtClean="0"/>
              <a:t>mas software </a:t>
            </a:r>
            <a:r>
              <a:rPr lang="pt-BR" dirty="0"/>
              <a:t>pode ajudar)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B2D7C-8169-4AE6-A194-D58D0DDD1C70}" type="slidenum">
              <a:rPr lang="pt-BR" smtClean="0"/>
              <a:pPr/>
              <a:t>14</a:t>
            </a:fld>
            <a:endParaRPr lang="pt-BR"/>
          </a:p>
        </p:txBody>
      </p:sp>
      <p:sp>
        <p:nvSpPr>
          <p:cNvPr id="5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</p:spPr>
        <p:txBody>
          <a:bodyPr/>
          <a:lstStyle/>
          <a:p>
            <a:r>
              <a:rPr lang="pt-BR" sz="3200" dirty="0" smtClean="0"/>
              <a:t>2. </a:t>
            </a:r>
            <a:r>
              <a:rPr lang="pt-BR" sz="3200" dirty="0" err="1"/>
              <a:t>Flexibility</a:t>
            </a:r>
            <a:r>
              <a:rPr lang="pt-BR" sz="3200" dirty="0"/>
              <a:t> (Flexibilidade)</a:t>
            </a:r>
          </a:p>
        </p:txBody>
      </p:sp>
    </p:spTree>
    <p:extLst>
      <p:ext uri="{BB962C8B-B14F-4D97-AF65-F5344CB8AC3E}">
        <p14:creationId xmlns:p14="http://schemas.microsoft.com/office/powerpoint/2010/main" xmlns="" val="218958658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>
              <a:lnSpc>
                <a:spcPct val="150000"/>
              </a:lnSpc>
            </a:pPr>
            <a:r>
              <a:rPr lang="pt-BR" dirty="0"/>
              <a:t>2d. </a:t>
            </a:r>
            <a:r>
              <a:rPr lang="pt-BR" dirty="0" err="1"/>
              <a:t>Substitutivity</a:t>
            </a:r>
            <a:endParaRPr lang="pt-BR" dirty="0"/>
          </a:p>
          <a:p>
            <a:pPr lvl="1">
              <a:lnSpc>
                <a:spcPct val="150000"/>
              </a:lnSpc>
            </a:pPr>
            <a:r>
              <a:rPr lang="pt-BR" dirty="0" smtClean="0"/>
              <a:t>uma ação </a:t>
            </a:r>
            <a:r>
              <a:rPr lang="pt-BR" dirty="0"/>
              <a:t>(entrada ou </a:t>
            </a:r>
            <a:r>
              <a:rPr lang="pt-BR" dirty="0" smtClean="0"/>
              <a:t>saída) </a:t>
            </a:r>
            <a:r>
              <a:rPr lang="pt-BR" dirty="0"/>
              <a:t>pode ser realizada </a:t>
            </a:r>
            <a:r>
              <a:rPr lang="pt-BR" dirty="0" smtClean="0"/>
              <a:t>de mais </a:t>
            </a:r>
            <a:r>
              <a:rPr lang="pt-BR" dirty="0"/>
              <a:t>de um </a:t>
            </a:r>
            <a:r>
              <a:rPr lang="pt-BR" dirty="0" smtClean="0"/>
              <a:t>modo </a:t>
            </a:r>
          </a:p>
          <a:p>
            <a:pPr lvl="1">
              <a:lnSpc>
                <a:spcPct val="150000"/>
              </a:lnSpc>
            </a:pPr>
            <a:r>
              <a:rPr lang="pt-BR" dirty="0" smtClean="0"/>
              <a:t>mostrar </a:t>
            </a:r>
            <a:r>
              <a:rPr lang="pt-BR" dirty="0"/>
              <a:t>resultado de </a:t>
            </a:r>
            <a:r>
              <a:rPr lang="pt-BR" dirty="0" smtClean="0"/>
              <a:t>vários </a:t>
            </a:r>
            <a:r>
              <a:rPr lang="pt-BR" dirty="0"/>
              <a:t>modos diferentes</a:t>
            </a:r>
          </a:p>
          <a:p>
            <a:pPr>
              <a:lnSpc>
                <a:spcPct val="150000"/>
              </a:lnSpc>
            </a:pPr>
            <a:r>
              <a:rPr lang="pt-BR" dirty="0" smtClean="0"/>
              <a:t>2e</a:t>
            </a:r>
            <a:r>
              <a:rPr lang="pt-BR" dirty="0"/>
              <a:t>. </a:t>
            </a:r>
            <a:r>
              <a:rPr lang="pt-BR" dirty="0" err="1"/>
              <a:t>Customizability</a:t>
            </a:r>
            <a:r>
              <a:rPr lang="pt-BR" dirty="0"/>
              <a:t> </a:t>
            </a:r>
            <a:r>
              <a:rPr lang="pt-BR" dirty="0" smtClean="0"/>
              <a:t>(personalização)</a:t>
            </a:r>
            <a:endParaRPr lang="pt-BR" dirty="0"/>
          </a:p>
          <a:p>
            <a:pPr lvl="1">
              <a:lnSpc>
                <a:spcPct val="150000"/>
              </a:lnSpc>
            </a:pPr>
            <a:r>
              <a:rPr lang="pt-BR" dirty="0" smtClean="0"/>
              <a:t>o usuário </a:t>
            </a:r>
            <a:r>
              <a:rPr lang="pt-BR" dirty="0"/>
              <a:t>deve poder personalizar a </a:t>
            </a:r>
            <a:r>
              <a:rPr lang="pt-BR" dirty="0" smtClean="0"/>
              <a:t>interação </a:t>
            </a:r>
            <a:r>
              <a:rPr lang="pt-BR" dirty="0"/>
              <a:t>(e </a:t>
            </a:r>
            <a:r>
              <a:rPr lang="pt-BR" dirty="0" smtClean="0"/>
              <a:t>a interface</a:t>
            </a:r>
            <a:r>
              <a:rPr lang="pt-BR" dirty="0"/>
              <a:t>) de acordo com suas necessidades </a:t>
            </a:r>
            <a:r>
              <a:rPr lang="pt-BR" dirty="0" smtClean="0"/>
              <a:t>ou preferencias</a:t>
            </a:r>
            <a:endParaRPr lang="pt-BR" dirty="0"/>
          </a:p>
          <a:p>
            <a:pPr lvl="1">
              <a:lnSpc>
                <a:spcPct val="150000"/>
              </a:lnSpc>
            </a:pPr>
            <a:r>
              <a:rPr lang="pt-BR" dirty="0" smtClean="0"/>
              <a:t>Adaptabilidade </a:t>
            </a:r>
            <a:r>
              <a:rPr lang="pt-BR" dirty="0"/>
              <a:t>x </a:t>
            </a:r>
            <a:r>
              <a:rPr lang="pt-BR" dirty="0" err="1"/>
              <a:t>adaptatividade</a:t>
            </a:r>
            <a:endParaRPr lang="pt-BR" dirty="0"/>
          </a:p>
          <a:p>
            <a:pPr marL="411480" lvl="1" indent="0">
              <a:lnSpc>
                <a:spcPct val="150000"/>
              </a:lnSpc>
              <a:buNone/>
            </a:pPr>
            <a:r>
              <a:rPr lang="pt-BR" dirty="0" smtClean="0"/>
              <a:t>	gerenciada </a:t>
            </a:r>
            <a:r>
              <a:rPr lang="pt-BR" dirty="0"/>
              <a:t>pelo </a:t>
            </a:r>
            <a:r>
              <a:rPr lang="pt-BR" dirty="0" smtClean="0"/>
              <a:t>usuário </a:t>
            </a:r>
            <a:r>
              <a:rPr lang="pt-BR" dirty="0"/>
              <a:t>x pelo sistema </a:t>
            </a:r>
            <a:r>
              <a:rPr lang="pt-BR" dirty="0" smtClean="0"/>
              <a:t>(automática)</a:t>
            </a:r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B2D7C-8169-4AE6-A194-D58D0DDD1C70}" type="slidenum">
              <a:rPr lang="pt-BR" smtClean="0"/>
              <a:pPr/>
              <a:t>15</a:t>
            </a:fld>
            <a:endParaRPr lang="pt-BR"/>
          </a:p>
        </p:txBody>
      </p:sp>
      <p:sp>
        <p:nvSpPr>
          <p:cNvPr id="5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</p:spPr>
        <p:txBody>
          <a:bodyPr/>
          <a:lstStyle/>
          <a:p>
            <a:r>
              <a:rPr lang="pt-BR" sz="3200" dirty="0" smtClean="0"/>
              <a:t>2. </a:t>
            </a:r>
            <a:r>
              <a:rPr lang="pt-BR" sz="3200" dirty="0" err="1"/>
              <a:t>Flexibility</a:t>
            </a:r>
            <a:r>
              <a:rPr lang="pt-BR" sz="3200" dirty="0"/>
              <a:t> (Flexibilidade)</a:t>
            </a:r>
          </a:p>
        </p:txBody>
      </p:sp>
    </p:spTree>
    <p:extLst>
      <p:ext uri="{BB962C8B-B14F-4D97-AF65-F5344CB8AC3E}">
        <p14:creationId xmlns:p14="http://schemas.microsoft.com/office/powerpoint/2010/main" xmlns="" val="370375361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pt-BR" dirty="0"/>
              <a:t>3a. </a:t>
            </a:r>
            <a:r>
              <a:rPr lang="pt-BR" dirty="0" err="1"/>
              <a:t>Observability</a:t>
            </a:r>
            <a:endParaRPr lang="pt-BR" dirty="0"/>
          </a:p>
          <a:p>
            <a:pPr lvl="1"/>
            <a:r>
              <a:rPr lang="pt-BR" dirty="0" smtClean="0"/>
              <a:t>Capacidade </a:t>
            </a:r>
            <a:r>
              <a:rPr lang="pt-BR" dirty="0"/>
              <a:t>que o </a:t>
            </a:r>
            <a:r>
              <a:rPr lang="pt-BR" dirty="0" smtClean="0"/>
              <a:t>usuário </a:t>
            </a:r>
            <a:r>
              <a:rPr lang="pt-BR" dirty="0"/>
              <a:t>tem de avaliar o estado </a:t>
            </a:r>
            <a:r>
              <a:rPr lang="pt-BR" dirty="0" smtClean="0"/>
              <a:t>interno do </a:t>
            </a:r>
            <a:r>
              <a:rPr lang="pt-BR" dirty="0"/>
              <a:t>sistema a partir da </a:t>
            </a:r>
            <a:r>
              <a:rPr lang="pt-BR" dirty="0" smtClean="0"/>
              <a:t>representação perceptível da interface</a:t>
            </a:r>
            <a:endParaRPr lang="pt-BR" dirty="0"/>
          </a:p>
          <a:p>
            <a:r>
              <a:rPr lang="pt-BR" dirty="0" smtClean="0"/>
              <a:t>3b</a:t>
            </a:r>
            <a:r>
              <a:rPr lang="pt-BR" dirty="0"/>
              <a:t>. </a:t>
            </a:r>
            <a:r>
              <a:rPr lang="pt-BR" dirty="0" err="1"/>
              <a:t>Recoverability</a:t>
            </a:r>
            <a:endParaRPr lang="pt-BR" dirty="0"/>
          </a:p>
          <a:p>
            <a:pPr lvl="1"/>
            <a:r>
              <a:rPr lang="pt-BR" dirty="0" smtClean="0"/>
              <a:t>Habilidade </a:t>
            </a:r>
            <a:r>
              <a:rPr lang="pt-BR" dirty="0"/>
              <a:t>do </a:t>
            </a:r>
            <a:r>
              <a:rPr lang="pt-BR" dirty="0" smtClean="0"/>
              <a:t>usuário </a:t>
            </a:r>
            <a:r>
              <a:rPr lang="pt-BR" dirty="0"/>
              <a:t>realizar uma </a:t>
            </a:r>
            <a:r>
              <a:rPr lang="pt-BR" dirty="0" smtClean="0"/>
              <a:t>ação </a:t>
            </a:r>
            <a:r>
              <a:rPr lang="pt-BR" dirty="0"/>
              <a:t>corretiva uma </a:t>
            </a:r>
            <a:r>
              <a:rPr lang="pt-BR" dirty="0" smtClean="0"/>
              <a:t>vez que </a:t>
            </a:r>
            <a:r>
              <a:rPr lang="pt-BR" dirty="0"/>
              <a:t>tenha percebido que um erro aconteceu</a:t>
            </a:r>
          </a:p>
          <a:p>
            <a:r>
              <a:rPr lang="pt-BR" dirty="0" smtClean="0"/>
              <a:t>3c</a:t>
            </a:r>
            <a:r>
              <a:rPr lang="pt-BR" dirty="0"/>
              <a:t>. </a:t>
            </a:r>
            <a:r>
              <a:rPr lang="pt-BR" dirty="0" err="1"/>
              <a:t>Responsiveness</a:t>
            </a:r>
            <a:endParaRPr lang="pt-BR" dirty="0"/>
          </a:p>
          <a:p>
            <a:pPr lvl="1"/>
            <a:r>
              <a:rPr lang="pt-BR" dirty="0" smtClean="0"/>
              <a:t>Como </a:t>
            </a:r>
            <a:r>
              <a:rPr lang="pt-BR" dirty="0"/>
              <a:t>o </a:t>
            </a:r>
            <a:r>
              <a:rPr lang="pt-BR" dirty="0" smtClean="0"/>
              <a:t>usuário </a:t>
            </a:r>
            <a:r>
              <a:rPr lang="pt-BR" dirty="0"/>
              <a:t>percebe o taxa de </a:t>
            </a:r>
            <a:r>
              <a:rPr lang="pt-BR" dirty="0" smtClean="0"/>
              <a:t>comunicação </a:t>
            </a:r>
            <a:r>
              <a:rPr lang="pt-BR" dirty="0"/>
              <a:t>com </a:t>
            </a:r>
            <a:r>
              <a:rPr lang="pt-BR" dirty="0" smtClean="0"/>
              <a:t>o sistema</a:t>
            </a:r>
            <a:r>
              <a:rPr lang="pt-BR" dirty="0"/>
              <a:t>, tempo </a:t>
            </a:r>
            <a:r>
              <a:rPr lang="pt-BR" dirty="0" smtClean="0"/>
              <a:t>necessário </a:t>
            </a:r>
            <a:r>
              <a:rPr lang="pt-BR" dirty="0"/>
              <a:t>para perceber </a:t>
            </a:r>
            <a:r>
              <a:rPr lang="pt-BR" dirty="0" smtClean="0"/>
              <a:t>mudanças de estado </a:t>
            </a:r>
            <a:r>
              <a:rPr lang="pt-BR" dirty="0"/>
              <a:t>no sistema em resposta a </a:t>
            </a:r>
            <a:r>
              <a:rPr lang="pt-BR" dirty="0" smtClean="0"/>
              <a:t>ações</a:t>
            </a:r>
            <a:endParaRPr lang="pt-BR" dirty="0"/>
          </a:p>
          <a:p>
            <a:r>
              <a:rPr lang="pt-BR" dirty="0" smtClean="0"/>
              <a:t>3d</a:t>
            </a:r>
            <a:r>
              <a:rPr lang="pt-BR" dirty="0"/>
              <a:t>. </a:t>
            </a:r>
            <a:r>
              <a:rPr lang="pt-BR" dirty="0" err="1"/>
              <a:t>Task</a:t>
            </a:r>
            <a:r>
              <a:rPr lang="pt-BR" dirty="0"/>
              <a:t> </a:t>
            </a:r>
            <a:r>
              <a:rPr lang="pt-BR" dirty="0" err="1"/>
              <a:t>conformance</a:t>
            </a:r>
            <a:endParaRPr lang="pt-BR" dirty="0"/>
          </a:p>
          <a:p>
            <a:pPr lvl="1"/>
            <a:r>
              <a:rPr lang="pt-BR" dirty="0" smtClean="0"/>
              <a:t>O </a:t>
            </a:r>
            <a:r>
              <a:rPr lang="pt-BR" dirty="0"/>
              <a:t>quanto os </a:t>
            </a:r>
            <a:r>
              <a:rPr lang="pt-BR" dirty="0" smtClean="0"/>
              <a:t>serviços </a:t>
            </a:r>
            <a:r>
              <a:rPr lang="pt-BR" dirty="0"/>
              <a:t>do sistema suportam todas as </a:t>
            </a:r>
            <a:r>
              <a:rPr lang="pt-BR" dirty="0" smtClean="0"/>
              <a:t>tarefas que </a:t>
            </a:r>
            <a:r>
              <a:rPr lang="pt-BR" dirty="0"/>
              <a:t>o </a:t>
            </a:r>
            <a:r>
              <a:rPr lang="pt-BR" dirty="0" smtClean="0"/>
              <a:t>usuário </a:t>
            </a:r>
            <a:r>
              <a:rPr lang="pt-BR" dirty="0"/>
              <a:t>precisa realizar, da maneira que o </a:t>
            </a:r>
            <a:r>
              <a:rPr lang="pt-BR" dirty="0" smtClean="0"/>
              <a:t>usuário espera</a:t>
            </a:r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B2D7C-8169-4AE6-A194-D58D0DDD1C70}" type="slidenum">
              <a:rPr lang="pt-BR" smtClean="0"/>
              <a:pPr/>
              <a:t>16</a:t>
            </a:fld>
            <a:endParaRPr lang="pt-BR"/>
          </a:p>
        </p:txBody>
      </p:sp>
      <p:sp>
        <p:nvSpPr>
          <p:cNvPr id="5" name="Título 1"/>
          <p:cNvSpPr txBox="1">
            <a:spLocks/>
          </p:cNvSpPr>
          <p:nvPr/>
        </p:nvSpPr>
        <p:spPr>
          <a:xfrm>
            <a:off x="609600" y="26064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600" kern="1200" cap="none" spc="-100" baseline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marL="114300">
              <a:lnSpc>
                <a:spcPct val="200000"/>
              </a:lnSpc>
            </a:pPr>
            <a:r>
              <a:rPr lang="pt-BR" sz="3200" dirty="0" smtClean="0"/>
              <a:t>3. </a:t>
            </a:r>
            <a:r>
              <a:rPr lang="pt-BR" sz="3200" dirty="0" err="1"/>
              <a:t>Robustness</a:t>
            </a:r>
            <a:r>
              <a:rPr lang="pt-BR" sz="3200" dirty="0"/>
              <a:t> (robustez)</a:t>
            </a:r>
          </a:p>
        </p:txBody>
      </p:sp>
    </p:spTree>
    <p:extLst>
      <p:ext uri="{BB962C8B-B14F-4D97-AF65-F5344CB8AC3E}">
        <p14:creationId xmlns:p14="http://schemas.microsoft.com/office/powerpoint/2010/main" xmlns="" val="198246796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 Usabilidade x Custo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>
              <a:lnSpc>
                <a:spcPct val="150000"/>
              </a:lnSpc>
            </a:pPr>
            <a:r>
              <a:rPr lang="pt-BR" dirty="0" smtClean="0"/>
              <a:t>Em 1994</a:t>
            </a:r>
            <a:r>
              <a:rPr lang="pt-BR" dirty="0"/>
              <a:t>, </a:t>
            </a:r>
            <a:r>
              <a:rPr lang="pt-BR" dirty="0" smtClean="0"/>
              <a:t>Deborah </a:t>
            </a:r>
            <a:r>
              <a:rPr lang="pt-BR" dirty="0" err="1"/>
              <a:t>Mayhew</a:t>
            </a:r>
            <a:r>
              <a:rPr lang="pt-BR" dirty="0"/>
              <a:t> e </a:t>
            </a:r>
            <a:r>
              <a:rPr lang="pt-BR" dirty="0" err="1"/>
              <a:t>Randolph</a:t>
            </a:r>
            <a:r>
              <a:rPr lang="pt-BR" dirty="0"/>
              <a:t> Bias lançaram o livro </a:t>
            </a:r>
            <a:r>
              <a:rPr lang="pt-BR" dirty="0" err="1">
                <a:hlinkClick r:id="rId2"/>
              </a:rPr>
              <a:t>Cost-Justifying</a:t>
            </a:r>
            <a:r>
              <a:rPr lang="pt-BR" dirty="0">
                <a:hlinkClick r:id="rId2"/>
              </a:rPr>
              <a:t> </a:t>
            </a:r>
            <a:r>
              <a:rPr lang="pt-BR" dirty="0" err="1">
                <a:hlinkClick r:id="rId2"/>
              </a:rPr>
              <a:t>Usability</a:t>
            </a:r>
            <a:r>
              <a:rPr lang="pt-BR" dirty="0"/>
              <a:t>, mostrando que envolver usuários desde o início de um projeto gera uma economia de 20% em relação àqueles que só envolvem o usuário depois que tudo está quase pronto</a:t>
            </a:r>
            <a:r>
              <a:rPr lang="pt-BR" dirty="0" smtClean="0"/>
              <a:t>.</a:t>
            </a:r>
          </a:p>
          <a:p>
            <a:pPr>
              <a:lnSpc>
                <a:spcPct val="150000"/>
              </a:lnSpc>
            </a:pPr>
            <a:endParaRPr lang="pt-BR" dirty="0"/>
          </a:p>
          <a:p>
            <a:pPr>
              <a:lnSpc>
                <a:spcPct val="150000"/>
              </a:lnSpc>
            </a:pPr>
            <a:r>
              <a:rPr lang="pt-BR" dirty="0"/>
              <a:t>Isso acontece porque, pegando o feedback durante o processo, os </a:t>
            </a:r>
            <a:r>
              <a:rPr lang="pt-BR" dirty="0" err="1"/>
              <a:t>redesenhos</a:t>
            </a:r>
            <a:r>
              <a:rPr lang="pt-BR" dirty="0"/>
              <a:t> acontecem ainda nas fases preliminares. É muito mais rápido – e, portanto, barato – mexer em um </a:t>
            </a:r>
            <a:r>
              <a:rPr lang="pt-BR" dirty="0" err="1"/>
              <a:t>wireframe</a:t>
            </a:r>
            <a:r>
              <a:rPr lang="pt-BR" dirty="0"/>
              <a:t> do que em um HTML pronto. Qualquer </a:t>
            </a:r>
            <a:r>
              <a:rPr lang="pt-BR" dirty="0" err="1"/>
              <a:t>idéia</a:t>
            </a:r>
            <a:r>
              <a:rPr lang="pt-BR" dirty="0"/>
              <a:t> que esteja ainda no papel é mais fácil de ser modificada do que após o produto executado.</a:t>
            </a:r>
          </a:p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B2D7C-8169-4AE6-A194-D58D0DDD1C70}" type="slidenum">
              <a:rPr lang="pt-BR" smtClean="0"/>
              <a:pPr/>
              <a:t>17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xmlns="" val="86390073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ISO 9241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>
              <a:lnSpc>
                <a:spcPct val="150000"/>
              </a:lnSpc>
            </a:pPr>
            <a:r>
              <a:rPr lang="pt-BR" dirty="0" err="1">
                <a:solidFill>
                  <a:schemeClr val="tx2"/>
                </a:solidFill>
              </a:rPr>
              <a:t>Usability</a:t>
            </a:r>
            <a:r>
              <a:rPr lang="pt-BR" dirty="0" err="1"/>
              <a:t>:the</a:t>
            </a:r>
            <a:r>
              <a:rPr lang="pt-BR" dirty="0"/>
              <a:t> </a:t>
            </a:r>
            <a:r>
              <a:rPr lang="pt-BR" dirty="0" err="1">
                <a:solidFill>
                  <a:schemeClr val="tx2"/>
                </a:solidFill>
              </a:rPr>
              <a:t>effectiveness</a:t>
            </a:r>
            <a:r>
              <a:rPr lang="pt-BR" dirty="0"/>
              <a:t>, </a:t>
            </a:r>
            <a:r>
              <a:rPr lang="pt-BR" dirty="0" err="1">
                <a:solidFill>
                  <a:schemeClr val="tx2"/>
                </a:solidFill>
              </a:rPr>
              <a:t>efficiency</a:t>
            </a:r>
            <a:r>
              <a:rPr lang="pt-BR" dirty="0">
                <a:solidFill>
                  <a:schemeClr val="tx2"/>
                </a:solidFill>
              </a:rPr>
              <a:t> </a:t>
            </a:r>
            <a:r>
              <a:rPr lang="pt-BR" dirty="0" err="1" smtClean="0"/>
              <a:t>and</a:t>
            </a:r>
            <a:r>
              <a:rPr lang="pt-BR" dirty="0"/>
              <a:t> </a:t>
            </a:r>
            <a:r>
              <a:rPr lang="en-US" dirty="0" smtClean="0">
                <a:solidFill>
                  <a:schemeClr val="tx2"/>
                </a:solidFill>
              </a:rPr>
              <a:t>satisfaction</a:t>
            </a:r>
            <a:r>
              <a:rPr lang="en-US" dirty="0" smtClean="0"/>
              <a:t> </a:t>
            </a:r>
            <a:r>
              <a:rPr lang="en-US" dirty="0"/>
              <a:t>with which specified users </a:t>
            </a:r>
            <a:r>
              <a:rPr lang="en-US" dirty="0" smtClean="0"/>
              <a:t>achieve specified </a:t>
            </a:r>
            <a:r>
              <a:rPr lang="en-US" dirty="0"/>
              <a:t>goals in particular environments</a:t>
            </a:r>
          </a:p>
          <a:p>
            <a:pPr lvl="1">
              <a:lnSpc>
                <a:spcPct val="150000"/>
              </a:lnSpc>
            </a:pPr>
            <a:r>
              <a:rPr lang="en-US" b="1" dirty="0" smtClean="0">
                <a:solidFill>
                  <a:schemeClr val="tx2"/>
                </a:solidFill>
              </a:rPr>
              <a:t>Effectiveness</a:t>
            </a:r>
            <a:r>
              <a:rPr lang="en-US" dirty="0"/>
              <a:t>: the accuracy and completeness </a:t>
            </a:r>
            <a:r>
              <a:rPr lang="en-US" dirty="0" smtClean="0"/>
              <a:t>with which </a:t>
            </a:r>
            <a:r>
              <a:rPr lang="en-US" dirty="0"/>
              <a:t>specified users can achieve specified goals </a:t>
            </a:r>
            <a:r>
              <a:rPr lang="en-US" dirty="0" smtClean="0"/>
              <a:t>in </a:t>
            </a:r>
            <a:r>
              <a:rPr lang="pt-BR" dirty="0" smtClean="0"/>
              <a:t>particular </a:t>
            </a:r>
            <a:r>
              <a:rPr lang="pt-BR" dirty="0" err="1"/>
              <a:t>environments</a:t>
            </a:r>
            <a:endParaRPr lang="pt-BR" dirty="0"/>
          </a:p>
          <a:p>
            <a:pPr lvl="1">
              <a:lnSpc>
                <a:spcPct val="150000"/>
              </a:lnSpc>
            </a:pPr>
            <a:r>
              <a:rPr lang="en-US" b="1" dirty="0" smtClean="0">
                <a:solidFill>
                  <a:schemeClr val="tx2"/>
                </a:solidFill>
              </a:rPr>
              <a:t>Efficiency</a:t>
            </a:r>
            <a:r>
              <a:rPr lang="en-US" dirty="0"/>
              <a:t>: The resources expended in relation to </a:t>
            </a:r>
            <a:r>
              <a:rPr lang="en-US" dirty="0" smtClean="0"/>
              <a:t>the accuracy </a:t>
            </a:r>
            <a:r>
              <a:rPr lang="en-US" dirty="0"/>
              <a:t>and completeness of goals achieved</a:t>
            </a:r>
          </a:p>
          <a:p>
            <a:pPr lvl="1">
              <a:lnSpc>
                <a:spcPct val="150000"/>
              </a:lnSpc>
            </a:pPr>
            <a:r>
              <a:rPr lang="en-US" b="1" dirty="0" smtClean="0">
                <a:solidFill>
                  <a:schemeClr val="tx2"/>
                </a:solidFill>
              </a:rPr>
              <a:t>Satisfaction</a:t>
            </a:r>
            <a:r>
              <a:rPr lang="en-US" dirty="0"/>
              <a:t>: The comfort and acceptability of </a:t>
            </a:r>
            <a:r>
              <a:rPr lang="en-US" dirty="0" smtClean="0"/>
              <a:t>the work </a:t>
            </a:r>
            <a:r>
              <a:rPr lang="en-US" dirty="0"/>
              <a:t>system to its users and other people </a:t>
            </a:r>
            <a:r>
              <a:rPr lang="en-US" dirty="0" smtClean="0"/>
              <a:t>affected </a:t>
            </a:r>
            <a:r>
              <a:rPr lang="pt-BR" dirty="0" err="1" smtClean="0"/>
              <a:t>by</a:t>
            </a:r>
            <a:r>
              <a:rPr lang="pt-BR" dirty="0" smtClean="0"/>
              <a:t> </a:t>
            </a:r>
            <a:r>
              <a:rPr lang="pt-BR" dirty="0"/>
              <a:t>its use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B2D7C-8169-4AE6-A194-D58D0DDD1C70}" type="slidenum">
              <a:rPr lang="pt-BR" smtClean="0"/>
              <a:pPr/>
              <a:t>18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xmlns="" val="11567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Protótipo de Papel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BR" dirty="0" smtClean="0"/>
              <a:t>Protótipo de Papel </a:t>
            </a:r>
            <a:endParaRPr lang="pt-BR" dirty="0"/>
          </a:p>
        </p:txBody>
      </p:sp>
      <p:sp>
        <p:nvSpPr>
          <p:cNvPr id="4" name="Retângulo 3">
            <a:hlinkClick r:id="rId2" action="ppaction://hlinkfile"/>
          </p:cNvPr>
          <p:cNvSpPr/>
          <p:nvPr/>
        </p:nvSpPr>
        <p:spPr>
          <a:xfrm>
            <a:off x="971600" y="2636912"/>
            <a:ext cx="3024336" cy="165618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xmlns="" val="3907629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Usabilidade</a:t>
            </a:r>
            <a:r>
              <a:rPr lang="en-US" dirty="0" smtClean="0"/>
              <a:t>???</a:t>
            </a:r>
            <a:endParaRPr lang="en-US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Vídeo</a:t>
            </a:r>
            <a:r>
              <a:rPr lang="en-US" dirty="0" smtClean="0"/>
              <a:t> – Lifted - Pixar</a:t>
            </a:r>
            <a:endParaRPr lang="en-US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Protótipo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BR" dirty="0" smtClean="0"/>
              <a:t>baixa definição</a:t>
            </a:r>
          </a:p>
          <a:p>
            <a:endParaRPr lang="pt-BR" dirty="0" smtClean="0"/>
          </a:p>
          <a:p>
            <a:r>
              <a:rPr lang="pt-BR" dirty="0" smtClean="0"/>
              <a:t>média definição</a:t>
            </a:r>
          </a:p>
          <a:p>
            <a:endParaRPr lang="pt-BR" dirty="0" smtClean="0"/>
          </a:p>
          <a:p>
            <a:r>
              <a:rPr lang="pt-BR" dirty="0" smtClean="0"/>
              <a:t>alta definição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xmlns="" val="590787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413792"/>
            <a:ext cx="7620000" cy="1143000"/>
          </a:xfrm>
        </p:spPr>
        <p:txBody>
          <a:bodyPr>
            <a:normAutofit fontScale="90000"/>
          </a:bodyPr>
          <a:lstStyle/>
          <a:p>
            <a:r>
              <a:rPr lang="pt-BR" sz="3600" dirty="0"/>
              <a:t>Pensando em voz alta </a:t>
            </a:r>
            <a:r>
              <a:rPr lang="pt-BR" sz="3600" dirty="0" smtClean="0"/>
              <a:t>(</a:t>
            </a:r>
            <a:r>
              <a:rPr lang="pt-BR" sz="3600" dirty="0" err="1" smtClean="0"/>
              <a:t>Think</a:t>
            </a:r>
            <a:r>
              <a:rPr lang="pt-BR" sz="3600" dirty="0" smtClean="0"/>
              <a:t> </a:t>
            </a:r>
            <a:r>
              <a:rPr lang="pt-BR" sz="3600" dirty="0" err="1" smtClean="0"/>
              <a:t>Aloud</a:t>
            </a:r>
            <a:r>
              <a:rPr lang="pt-BR" sz="3600" dirty="0" smtClean="0"/>
              <a:t>)</a:t>
            </a:r>
            <a:r>
              <a:rPr lang="pt-BR" dirty="0"/>
              <a:t/>
            </a:r>
            <a:br>
              <a:rPr lang="pt-BR" dirty="0"/>
            </a:b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pt-BR" dirty="0" smtClean="0"/>
              <a:t>Usuário </a:t>
            </a:r>
            <a:r>
              <a:rPr lang="pt-BR" dirty="0"/>
              <a:t>verbaliza o que está pensando enquanto usa </a:t>
            </a:r>
            <a:r>
              <a:rPr lang="pt-BR" dirty="0" smtClean="0"/>
              <a:t>o sistema</a:t>
            </a:r>
            <a:endParaRPr lang="pt-BR" dirty="0"/>
          </a:p>
          <a:p>
            <a:r>
              <a:rPr lang="pt-BR" dirty="0"/>
              <a:t> Expectativa é que os pensamentos mostrem como o </a:t>
            </a:r>
            <a:r>
              <a:rPr lang="pt-BR" dirty="0" smtClean="0"/>
              <a:t>usuário interpreta </a:t>
            </a:r>
            <a:r>
              <a:rPr lang="pt-BR" dirty="0"/>
              <a:t>cada item da interface</a:t>
            </a:r>
          </a:p>
          <a:p>
            <a:r>
              <a:rPr lang="pt-BR" dirty="0"/>
              <a:t> Inadequada quando o objetivo é obter medidas </a:t>
            </a:r>
            <a:r>
              <a:rPr lang="pt-BR" dirty="0" smtClean="0"/>
              <a:t>de desempenho</a:t>
            </a:r>
            <a:endParaRPr lang="pt-BR" dirty="0"/>
          </a:p>
          <a:p>
            <a:r>
              <a:rPr lang="pt-BR" dirty="0"/>
              <a:t> Usuários tendem a ficar mais lentos e cometer mais erros</a:t>
            </a:r>
          </a:p>
          <a:p>
            <a:r>
              <a:rPr lang="pt-BR" dirty="0"/>
              <a:t> Requer experimentador bem-preparado</a:t>
            </a:r>
          </a:p>
          <a:p>
            <a:r>
              <a:rPr lang="pt-BR" dirty="0"/>
              <a:t> Estimular o usuário a falar</a:t>
            </a:r>
          </a:p>
          <a:p>
            <a:r>
              <a:rPr lang="pt-BR" dirty="0"/>
              <a:t> Não interferir no uso do sistema</a:t>
            </a:r>
          </a:p>
          <a:p>
            <a:r>
              <a:rPr lang="pt-BR" dirty="0"/>
              <a:t> Vantagem: mostra o que o usuário está fazendo e </a:t>
            </a:r>
            <a:r>
              <a:rPr lang="pt-BR" dirty="0" smtClean="0"/>
              <a:t>porque está </a:t>
            </a:r>
            <a:r>
              <a:rPr lang="pt-BR" dirty="0"/>
              <a:t>fazendo, enquanto está fazendo</a:t>
            </a:r>
          </a:p>
          <a:p>
            <a:r>
              <a:rPr lang="pt-BR" dirty="0"/>
              <a:t> Boa estratégia: usuários trabalhando aos pares</a:t>
            </a:r>
          </a:p>
          <a:p>
            <a:r>
              <a:rPr lang="pt-BR" dirty="0"/>
              <a:t> Outra alternativa: pedir que os usuários comentem </a:t>
            </a:r>
            <a:r>
              <a:rPr lang="pt-BR" dirty="0" smtClean="0"/>
              <a:t>depois suas </a:t>
            </a:r>
            <a:r>
              <a:rPr lang="pt-BR" dirty="0"/>
              <a:t>ações gravadas em vídeo</a:t>
            </a:r>
          </a:p>
        </p:txBody>
      </p:sp>
    </p:spTree>
    <p:extLst>
      <p:ext uri="{BB962C8B-B14F-4D97-AF65-F5344CB8AC3E}">
        <p14:creationId xmlns:p14="http://schemas.microsoft.com/office/powerpoint/2010/main" xmlns="" val="1956841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7620000" cy="1143000"/>
          </a:xfrm>
        </p:spPr>
        <p:txBody>
          <a:bodyPr/>
          <a:lstStyle/>
          <a:p>
            <a:r>
              <a:rPr lang="pt-BR" dirty="0" smtClean="0"/>
              <a:t>Técnica do Mágico de OZ</a:t>
            </a:r>
            <a:endParaRPr lang="pt-BR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916832"/>
            <a:ext cx="6014498" cy="44356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73303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7620000" cy="1143000"/>
          </a:xfrm>
        </p:spPr>
        <p:txBody>
          <a:bodyPr/>
          <a:lstStyle/>
          <a:p>
            <a:r>
              <a:rPr lang="pt-BR" dirty="0" smtClean="0"/>
              <a:t>Vantagens de Uso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200000"/>
              </a:lnSpc>
            </a:pPr>
            <a:r>
              <a:rPr lang="pt-BR" dirty="0" smtClean="0"/>
              <a:t>Custo</a:t>
            </a:r>
          </a:p>
          <a:p>
            <a:pPr>
              <a:lnSpc>
                <a:spcPct val="200000"/>
              </a:lnSpc>
            </a:pPr>
            <a:r>
              <a:rPr lang="pt-BR" dirty="0" smtClean="0"/>
              <a:t>Rapidez no desenvolvimento</a:t>
            </a:r>
          </a:p>
          <a:p>
            <a:pPr>
              <a:lnSpc>
                <a:spcPct val="200000"/>
              </a:lnSpc>
            </a:pPr>
            <a:r>
              <a:rPr lang="pt-BR" dirty="0" smtClean="0"/>
              <a:t>Fácil feedback do usuário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xmlns="" val="693154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Softwares 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BR" dirty="0" smtClean="0"/>
              <a:t>Alguns softwares que podem auxiliar no desenvolvimento dos protótipos.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xmlns="" val="1987714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err="1" smtClean="0"/>
              <a:t>Balsamiq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58116" y="6034601"/>
            <a:ext cx="7620000" cy="595536"/>
          </a:xfrm>
        </p:spPr>
        <p:txBody>
          <a:bodyPr/>
          <a:lstStyle/>
          <a:p>
            <a:pPr marL="114300" indent="0">
              <a:buNone/>
            </a:pPr>
            <a:r>
              <a:rPr lang="pt-BR" dirty="0" smtClean="0"/>
              <a:t>balsamiq.com</a:t>
            </a:r>
            <a:endParaRPr lang="pt-BR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1340768"/>
            <a:ext cx="8321224" cy="46969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469218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err="1" smtClean="0"/>
              <a:t>Axure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58116" y="6034601"/>
            <a:ext cx="7620000" cy="595536"/>
          </a:xfrm>
        </p:spPr>
        <p:txBody>
          <a:bodyPr/>
          <a:lstStyle/>
          <a:p>
            <a:pPr marL="114300" indent="0">
              <a:buNone/>
            </a:pPr>
            <a:r>
              <a:rPr lang="pt-BR" dirty="0" smtClean="0"/>
              <a:t>balsamiq.com</a:t>
            </a:r>
            <a:endParaRPr lang="pt-BR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268760"/>
            <a:ext cx="5772150" cy="4629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150058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err="1"/>
              <a:t>WireframeSketcher</a:t>
            </a:r>
            <a:endParaRPr lang="pt-BR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7318" y="1942859"/>
            <a:ext cx="3816424" cy="27275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39949" y="3646324"/>
            <a:ext cx="4995941" cy="32116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CaixaDeTexto 3"/>
          <p:cNvSpPr txBox="1"/>
          <p:nvPr/>
        </p:nvSpPr>
        <p:spPr>
          <a:xfrm>
            <a:off x="251520" y="5085184"/>
            <a:ext cx="30243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 smtClean="0"/>
              <a:t>http://wireframesketcher.com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xmlns="" val="1916362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Google </a:t>
            </a:r>
            <a:r>
              <a:rPr lang="en-US" dirty="0" err="1" smtClean="0"/>
              <a:t>SketchUP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133600"/>
            <a:ext cx="8863013" cy="419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pt-BR" b="1" smtClean="0">
                <a:latin typeface="Times New Roman" pitchFamily="18" charset="0"/>
              </a:rPr>
              <a:t>Sucesso de uma Interface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68313" y="1989138"/>
            <a:ext cx="7776095" cy="4525962"/>
          </a:xfrm>
        </p:spPr>
        <p:txBody>
          <a:bodyPr/>
          <a:lstStyle/>
          <a:p>
            <a:pPr algn="just" eaLnBrk="1" hangingPunct="1"/>
            <a:r>
              <a:rPr lang="pt-BR" dirty="0" smtClean="0">
                <a:latin typeface="Times New Roman" pitchFamily="18" charset="0"/>
              </a:rPr>
              <a:t>Um interface só é bem sucedida se ela der o suporte adequado aos objetivos e ao comportamento do usuário real.</a:t>
            </a:r>
          </a:p>
          <a:p>
            <a:pPr algn="just" eaLnBrk="1" hangingPunct="1"/>
            <a:r>
              <a:rPr lang="pt-BR" dirty="0" smtClean="0">
                <a:latin typeface="Times New Roman" pitchFamily="18" charset="0"/>
              </a:rPr>
              <a:t>Conhecer o usuário é fundamental. Buscando saber o que o usuário pensa, o que quer e como age, aplicando técnicas de pesquisa como grupos de foco ou testes de usabilidade.</a:t>
            </a:r>
          </a:p>
        </p:txBody>
      </p:sp>
    </p:spTree>
    <p:extLst>
      <p:ext uri="{BB962C8B-B14F-4D97-AF65-F5344CB8AC3E}">
        <p14:creationId xmlns:p14="http://schemas.microsoft.com/office/powerpoint/2010/main" xmlns="" val="1609772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z="3600" dirty="0" err="1"/>
              <a:t>User-Centered</a:t>
            </a:r>
            <a:r>
              <a:rPr lang="pt-BR" sz="3600" dirty="0"/>
              <a:t> Design </a:t>
            </a:r>
            <a:r>
              <a:rPr lang="pt-BR" sz="3600" dirty="0" smtClean="0"/>
              <a:t>= </a:t>
            </a:r>
            <a:r>
              <a:rPr lang="pt-BR" sz="3600" b="1" dirty="0" smtClean="0"/>
              <a:t>UCD</a:t>
            </a:r>
            <a:endParaRPr lang="pt-BR" sz="3600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>
              <a:lnSpc>
                <a:spcPct val="200000"/>
              </a:lnSpc>
            </a:pPr>
            <a:r>
              <a:rPr lang="pt-BR" dirty="0" smtClean="0"/>
              <a:t>Projeto </a:t>
            </a:r>
            <a:r>
              <a:rPr lang="pt-BR" dirty="0"/>
              <a:t>centrado no usuário</a:t>
            </a:r>
          </a:p>
          <a:p>
            <a:pPr>
              <a:lnSpc>
                <a:spcPct val="200000"/>
              </a:lnSpc>
            </a:pPr>
            <a:r>
              <a:rPr lang="pt-BR" dirty="0" smtClean="0"/>
              <a:t>Análise </a:t>
            </a:r>
            <a:r>
              <a:rPr lang="pt-BR" dirty="0"/>
              <a:t>dos objetivos e </a:t>
            </a:r>
            <a:r>
              <a:rPr lang="pt-BR" dirty="0" smtClean="0"/>
              <a:t>das tarefas </a:t>
            </a:r>
            <a:r>
              <a:rPr lang="pt-BR" dirty="0"/>
              <a:t>do usuários</a:t>
            </a:r>
          </a:p>
          <a:p>
            <a:pPr>
              <a:lnSpc>
                <a:spcPct val="200000"/>
              </a:lnSpc>
            </a:pPr>
            <a:r>
              <a:rPr lang="pt-BR" dirty="0" smtClean="0"/>
              <a:t>Criar </a:t>
            </a:r>
            <a:r>
              <a:rPr lang="pt-BR" dirty="0"/>
              <a:t>opções de projetos</a:t>
            </a:r>
          </a:p>
          <a:p>
            <a:pPr>
              <a:lnSpc>
                <a:spcPct val="200000"/>
              </a:lnSpc>
            </a:pPr>
            <a:r>
              <a:rPr lang="pt-BR" dirty="0" smtClean="0"/>
              <a:t>Avaliar </a:t>
            </a:r>
            <a:r>
              <a:rPr lang="pt-BR" dirty="0"/>
              <a:t>opções</a:t>
            </a:r>
          </a:p>
          <a:p>
            <a:pPr>
              <a:lnSpc>
                <a:spcPct val="200000"/>
              </a:lnSpc>
            </a:pPr>
            <a:r>
              <a:rPr lang="pt-BR" dirty="0" smtClean="0"/>
              <a:t>Implementar </a:t>
            </a:r>
            <a:r>
              <a:rPr lang="pt-BR" dirty="0"/>
              <a:t>protótipo</a:t>
            </a:r>
          </a:p>
          <a:p>
            <a:pPr>
              <a:lnSpc>
                <a:spcPct val="200000"/>
              </a:lnSpc>
            </a:pPr>
            <a:r>
              <a:rPr lang="pt-BR" dirty="0" smtClean="0"/>
              <a:t>Testar</a:t>
            </a:r>
            <a:endParaRPr lang="pt-BR" dirty="0"/>
          </a:p>
          <a:p>
            <a:pPr>
              <a:lnSpc>
                <a:spcPct val="200000"/>
              </a:lnSpc>
            </a:pPr>
            <a:r>
              <a:rPr lang="pt-BR" dirty="0" smtClean="0"/>
              <a:t>Refinar</a:t>
            </a:r>
            <a:endParaRPr lang="pt-BR" dirty="0"/>
          </a:p>
          <a:p>
            <a:pPr>
              <a:lnSpc>
                <a:spcPct val="200000"/>
              </a:lnSpc>
            </a:pPr>
            <a:r>
              <a:rPr lang="pt-BR" dirty="0" smtClean="0"/>
              <a:t>Implementar </a:t>
            </a:r>
            <a:r>
              <a:rPr lang="pt-BR" dirty="0"/>
              <a:t>produto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B2D7C-8169-4AE6-A194-D58D0DDD1C70}" type="slidenum">
              <a:rPr lang="pt-BR" smtClean="0"/>
              <a:pPr/>
              <a:t>3</a:t>
            </a:fld>
            <a:endParaRPr lang="pt-BR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88024" y="4149080"/>
            <a:ext cx="3381375" cy="2209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74517113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ítulo 1"/>
          <p:cNvSpPr>
            <a:spLocks noGrp="1"/>
          </p:cNvSpPr>
          <p:nvPr>
            <p:ph type="title"/>
          </p:nvPr>
        </p:nvSpPr>
        <p:spPr>
          <a:xfrm>
            <a:off x="457200" y="357188"/>
            <a:ext cx="7467600" cy="631825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err="1" smtClean="0"/>
              <a:t>Sucesso</a:t>
            </a:r>
            <a:r>
              <a:rPr lang="en-US" dirty="0" smtClean="0"/>
              <a:t> de </a:t>
            </a:r>
            <a:r>
              <a:rPr lang="en-US" dirty="0" err="1" smtClean="0"/>
              <a:t>uma</a:t>
            </a:r>
            <a:r>
              <a:rPr lang="en-US" dirty="0" smtClean="0"/>
              <a:t> Interface</a:t>
            </a:r>
          </a:p>
        </p:txBody>
      </p:sp>
      <p:pic>
        <p:nvPicPr>
          <p:cNvPr id="30723" name="Picture 2" descr="vidamoderna6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357188" y="1143000"/>
            <a:ext cx="8072437" cy="4452938"/>
          </a:xfrm>
          <a:noFill/>
        </p:spPr>
      </p:pic>
    </p:spTree>
    <p:extLst>
      <p:ext uri="{BB962C8B-B14F-4D97-AF65-F5344CB8AC3E}">
        <p14:creationId xmlns:p14="http://schemas.microsoft.com/office/powerpoint/2010/main" xmlns="" val="3983649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1"/>
          <p:cNvSpPr txBox="1">
            <a:spLocks/>
          </p:cNvSpPr>
          <p:nvPr/>
        </p:nvSpPr>
        <p:spPr>
          <a:xfrm>
            <a:off x="457200" y="357188"/>
            <a:ext cx="7467600" cy="631825"/>
          </a:xfrm>
          <a:prstGeom prst="rect">
            <a:avLst/>
          </a:prstGeom>
        </p:spPr>
        <p:txBody>
          <a:bodyPr anchor="b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3000" cap="small" dirty="0" err="1">
                <a:solidFill>
                  <a:schemeClr val="tx2"/>
                </a:solidFill>
                <a:latin typeface="+mj-lt"/>
                <a:ea typeface="+mj-ea"/>
                <a:cs typeface="+mj-cs"/>
              </a:rPr>
              <a:t>Sucesso</a:t>
            </a:r>
            <a:r>
              <a:rPr lang="en-US" sz="3000" cap="sm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 de </a:t>
            </a:r>
            <a:r>
              <a:rPr lang="en-US" sz="3000" cap="small" dirty="0" err="1">
                <a:solidFill>
                  <a:schemeClr val="tx2"/>
                </a:solidFill>
                <a:latin typeface="+mj-lt"/>
                <a:ea typeface="+mj-ea"/>
                <a:cs typeface="+mj-cs"/>
              </a:rPr>
              <a:t>uma</a:t>
            </a:r>
            <a:r>
              <a:rPr lang="en-US" sz="3000" cap="sm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 Interface</a:t>
            </a:r>
          </a:p>
        </p:txBody>
      </p:sp>
      <p:pic>
        <p:nvPicPr>
          <p:cNvPr id="31749" name="Picture 2" descr="vidamoderna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85938" y="1054100"/>
            <a:ext cx="4772025" cy="5803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722732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1"/>
          <p:cNvSpPr txBox="1">
            <a:spLocks/>
          </p:cNvSpPr>
          <p:nvPr/>
        </p:nvSpPr>
        <p:spPr>
          <a:xfrm>
            <a:off x="457200" y="357188"/>
            <a:ext cx="7467600" cy="631825"/>
          </a:xfrm>
          <a:prstGeom prst="rect">
            <a:avLst/>
          </a:prstGeom>
        </p:spPr>
        <p:txBody>
          <a:bodyPr anchor="b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3000" cap="small" dirty="0" err="1">
                <a:solidFill>
                  <a:schemeClr val="tx2"/>
                </a:solidFill>
                <a:latin typeface="+mj-lt"/>
                <a:ea typeface="+mj-ea"/>
                <a:cs typeface="+mj-cs"/>
              </a:rPr>
              <a:t>Sucesso</a:t>
            </a:r>
            <a:r>
              <a:rPr lang="en-US" sz="3000" cap="sm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 de </a:t>
            </a:r>
            <a:r>
              <a:rPr lang="en-US" sz="3000" cap="small" dirty="0" err="1">
                <a:solidFill>
                  <a:schemeClr val="tx2"/>
                </a:solidFill>
                <a:latin typeface="+mj-lt"/>
                <a:ea typeface="+mj-ea"/>
                <a:cs typeface="+mj-cs"/>
              </a:rPr>
              <a:t>uma</a:t>
            </a:r>
            <a:r>
              <a:rPr lang="en-US" sz="3000" cap="sm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 Interface</a:t>
            </a:r>
          </a:p>
        </p:txBody>
      </p:sp>
      <p:pic>
        <p:nvPicPr>
          <p:cNvPr id="32773" name="Picture 2" descr="vidamoderna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00250" y="1071563"/>
            <a:ext cx="4470400" cy="557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917806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1"/>
          <p:cNvSpPr txBox="1">
            <a:spLocks/>
          </p:cNvSpPr>
          <p:nvPr/>
        </p:nvSpPr>
        <p:spPr>
          <a:xfrm>
            <a:off x="457200" y="357188"/>
            <a:ext cx="7467600" cy="631825"/>
          </a:xfrm>
          <a:prstGeom prst="rect">
            <a:avLst/>
          </a:prstGeom>
        </p:spPr>
        <p:txBody>
          <a:bodyPr anchor="b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3000" cap="small" dirty="0" err="1">
                <a:solidFill>
                  <a:schemeClr val="tx2"/>
                </a:solidFill>
                <a:latin typeface="+mj-lt"/>
                <a:ea typeface="+mj-ea"/>
                <a:cs typeface="+mj-cs"/>
              </a:rPr>
              <a:t>Sucesso</a:t>
            </a:r>
            <a:r>
              <a:rPr lang="en-US" sz="3000" cap="sm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 de </a:t>
            </a:r>
            <a:r>
              <a:rPr lang="en-US" sz="3000" cap="small" dirty="0" err="1">
                <a:solidFill>
                  <a:schemeClr val="tx2"/>
                </a:solidFill>
                <a:latin typeface="+mj-lt"/>
                <a:ea typeface="+mj-ea"/>
                <a:cs typeface="+mj-cs"/>
              </a:rPr>
              <a:t>uma</a:t>
            </a:r>
            <a:r>
              <a:rPr lang="en-US" sz="3000" cap="sm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 Interface</a:t>
            </a:r>
          </a:p>
        </p:txBody>
      </p:sp>
      <p:pic>
        <p:nvPicPr>
          <p:cNvPr id="33797" name="Picture 2" descr="ATT0407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57250" y="1214438"/>
            <a:ext cx="6789738" cy="5424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708494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1"/>
          <p:cNvSpPr txBox="1">
            <a:spLocks/>
          </p:cNvSpPr>
          <p:nvPr/>
        </p:nvSpPr>
        <p:spPr>
          <a:xfrm>
            <a:off x="457200" y="357188"/>
            <a:ext cx="7467600" cy="631825"/>
          </a:xfrm>
          <a:prstGeom prst="rect">
            <a:avLst/>
          </a:prstGeom>
        </p:spPr>
        <p:txBody>
          <a:bodyPr anchor="b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3000" cap="small" dirty="0" err="1">
                <a:solidFill>
                  <a:schemeClr val="tx2"/>
                </a:solidFill>
                <a:latin typeface="+mj-lt"/>
                <a:ea typeface="+mj-ea"/>
                <a:cs typeface="+mj-cs"/>
              </a:rPr>
              <a:t>Sucesso</a:t>
            </a:r>
            <a:r>
              <a:rPr lang="en-US" sz="3000" cap="sm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 de </a:t>
            </a:r>
            <a:r>
              <a:rPr lang="en-US" sz="3000" cap="small" dirty="0" err="1">
                <a:solidFill>
                  <a:schemeClr val="tx2"/>
                </a:solidFill>
                <a:latin typeface="+mj-lt"/>
                <a:ea typeface="+mj-ea"/>
                <a:cs typeface="+mj-cs"/>
              </a:rPr>
              <a:t>uma</a:t>
            </a:r>
            <a:r>
              <a:rPr lang="en-US" sz="3000" cap="sm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 Interface</a:t>
            </a:r>
          </a:p>
        </p:txBody>
      </p:sp>
      <p:pic>
        <p:nvPicPr>
          <p:cNvPr id="34821" name="Picture 2" descr="foto0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14625" y="1004888"/>
            <a:ext cx="3935413" cy="5567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785430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mtClean="0"/>
              <a:t>Sucesso de uma Interface</a:t>
            </a:r>
          </a:p>
        </p:txBody>
      </p:sp>
      <p:sp>
        <p:nvSpPr>
          <p:cNvPr id="35843" name="Espaço Reservado para Conteúdo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pPr eaLnBrk="1" hangingPunct="1"/>
            <a:r>
              <a:rPr lang="en-US" smtClean="0"/>
              <a:t>O processo de projeto de interação consta dos seguintes passos:</a:t>
            </a:r>
          </a:p>
          <a:p>
            <a:pPr eaLnBrk="1" hangingPunct="1"/>
            <a:endParaRPr lang="en-US" smtClean="0"/>
          </a:p>
          <a:p>
            <a:pPr lvl="1" eaLnBrk="1" hangingPunct="1"/>
            <a:r>
              <a:rPr lang="en-US" b="1" smtClean="0">
                <a:solidFill>
                  <a:srgbClr val="0000CC"/>
                </a:solidFill>
              </a:rPr>
              <a:t>Elicitação e Análise,</a:t>
            </a:r>
          </a:p>
          <a:p>
            <a:pPr lvl="1" eaLnBrk="1" hangingPunct="1"/>
            <a:r>
              <a:rPr lang="en-US" b="1" smtClean="0">
                <a:solidFill>
                  <a:srgbClr val="0000CC"/>
                </a:solidFill>
              </a:rPr>
              <a:t>Modelagem de Tarefas,</a:t>
            </a:r>
          </a:p>
          <a:p>
            <a:pPr lvl="1" eaLnBrk="1" hangingPunct="1"/>
            <a:r>
              <a:rPr lang="en-US" b="1" smtClean="0">
                <a:solidFill>
                  <a:srgbClr val="0000CC"/>
                </a:solidFill>
              </a:rPr>
              <a:t>Modelagem de Interação,</a:t>
            </a:r>
          </a:p>
          <a:p>
            <a:pPr lvl="1" eaLnBrk="1" hangingPunct="1"/>
            <a:r>
              <a:rPr lang="en-US" b="1" smtClean="0">
                <a:solidFill>
                  <a:srgbClr val="0000CC"/>
                </a:solidFill>
              </a:rPr>
              <a:t>Prototipação.</a:t>
            </a:r>
          </a:p>
        </p:txBody>
      </p:sp>
    </p:spTree>
    <p:extLst>
      <p:ext uri="{BB962C8B-B14F-4D97-AF65-F5344CB8AC3E}">
        <p14:creationId xmlns:p14="http://schemas.microsoft.com/office/powerpoint/2010/main" xmlns="" val="595081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mtClean="0"/>
              <a:t>Elicitação e Análise</a:t>
            </a:r>
          </a:p>
        </p:txBody>
      </p:sp>
      <p:sp>
        <p:nvSpPr>
          <p:cNvPr id="36867" name="Espaço Reservado para Conteúdo 2"/>
          <p:cNvSpPr>
            <a:spLocks noGrp="1"/>
          </p:cNvSpPr>
          <p:nvPr>
            <p:ph sz="quarter" idx="1"/>
          </p:nvPr>
        </p:nvSpPr>
        <p:spPr>
          <a:xfrm>
            <a:off x="500063" y="1643063"/>
            <a:ext cx="8229600" cy="4525962"/>
          </a:xfrm>
        </p:spPr>
        <p:txBody>
          <a:bodyPr/>
          <a:lstStyle/>
          <a:p>
            <a:pPr eaLnBrk="1" hangingPunct="1"/>
            <a:r>
              <a:rPr lang="en-US" sz="3600" smtClean="0"/>
              <a:t>Faz o levantamento e análise de:</a:t>
            </a:r>
          </a:p>
          <a:p>
            <a:pPr lvl="1" eaLnBrk="1" hangingPunct="1"/>
            <a:r>
              <a:rPr lang="en-US" smtClean="0"/>
              <a:t>Usuários: </a:t>
            </a:r>
          </a:p>
          <a:p>
            <a:pPr lvl="1" eaLnBrk="1" hangingPunct="1">
              <a:buFontTx/>
              <a:buNone/>
            </a:pPr>
            <a:r>
              <a:rPr lang="en-US" smtClean="0"/>
              <a:t>	</a:t>
            </a:r>
            <a:r>
              <a:rPr lang="en-US" sz="2400" smtClean="0"/>
              <a:t>“Nenhum estilo de interface serve para todos os tipos de usuário”. </a:t>
            </a:r>
          </a:p>
          <a:p>
            <a:pPr lvl="1" eaLnBrk="1" hangingPunct="1"/>
            <a:r>
              <a:rPr lang="en-US" smtClean="0"/>
              <a:t>Ambiente de trabalho dos usuários:</a:t>
            </a:r>
          </a:p>
          <a:p>
            <a:pPr lvl="1" eaLnBrk="1" hangingPunct="1">
              <a:buFont typeface="Arial" pitchFamily="34" charset="0"/>
              <a:buChar char="•"/>
            </a:pPr>
            <a:r>
              <a:rPr lang="en-US" smtClean="0"/>
              <a:t>	</a:t>
            </a:r>
            <a:r>
              <a:rPr lang="en-US" sz="2400" smtClean="0"/>
              <a:t>Conhecimento e experiência no seu trabalho</a:t>
            </a:r>
          </a:p>
          <a:p>
            <a:pPr lvl="1" eaLnBrk="1" hangingPunct="1">
              <a:buFont typeface="Arial" pitchFamily="34" charset="0"/>
              <a:buChar char="•"/>
            </a:pPr>
            <a:r>
              <a:rPr lang="en-US" sz="2400" smtClean="0"/>
              <a:t>	Suas características psicológicas e físicas</a:t>
            </a:r>
          </a:p>
          <a:p>
            <a:pPr lvl="1" eaLnBrk="1" hangingPunct="1">
              <a:buFont typeface="Arial" pitchFamily="34" charset="0"/>
              <a:buChar char="•"/>
            </a:pPr>
            <a:r>
              <a:rPr lang="en-US" sz="2400" smtClean="0"/>
              <a:t>	Suas preferências e expectativas</a:t>
            </a:r>
          </a:p>
          <a:p>
            <a:pPr lvl="1" eaLnBrk="1" hangingPunct="1"/>
            <a:r>
              <a:rPr lang="en-US" smtClean="0"/>
              <a:t>Tarefas dos Usuários.</a:t>
            </a:r>
          </a:p>
          <a:p>
            <a:pPr lvl="1"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1035517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mtClean="0"/>
              <a:t>Elicitação e Análise</a:t>
            </a:r>
          </a:p>
        </p:txBody>
      </p:sp>
      <p:sp>
        <p:nvSpPr>
          <p:cNvPr id="37891" name="Espaço Reservado para Conteúdo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pPr algn="just" eaLnBrk="1" hangingPunct="1"/>
            <a:r>
              <a:rPr lang="en-US" smtClean="0"/>
              <a:t>Técnicas mais utilizadas:</a:t>
            </a:r>
          </a:p>
          <a:p>
            <a:pPr algn="just" eaLnBrk="1" hangingPunct="1">
              <a:buFontTx/>
              <a:buNone/>
            </a:pPr>
            <a:endParaRPr lang="en-US" smtClean="0"/>
          </a:p>
          <a:p>
            <a:pPr lvl="1" algn="just" eaLnBrk="1" hangingPunct="1"/>
            <a:r>
              <a:rPr lang="en-US" smtClean="0"/>
              <a:t>Entrevista</a:t>
            </a:r>
          </a:p>
          <a:p>
            <a:pPr lvl="1" algn="just" eaLnBrk="1" hangingPunct="1">
              <a:buFont typeface="Arial" pitchFamily="34" charset="0"/>
              <a:buChar char="•"/>
            </a:pPr>
            <a:r>
              <a:rPr lang="en-US" sz="2400" smtClean="0"/>
              <a:t>Tem acesso ao local de trabalho?</a:t>
            </a:r>
          </a:p>
          <a:p>
            <a:pPr lvl="1" algn="just" eaLnBrk="1" hangingPunct="1">
              <a:buFont typeface="Arial" pitchFamily="34" charset="0"/>
              <a:buChar char="•"/>
            </a:pPr>
            <a:r>
              <a:rPr lang="en-US" sz="2400" smtClean="0"/>
              <a:t>Melhor usar entrevistas individuais?</a:t>
            </a:r>
          </a:p>
          <a:p>
            <a:pPr lvl="1" algn="just" eaLnBrk="1" hangingPunct="1">
              <a:buFontTx/>
              <a:buNone/>
            </a:pPr>
            <a:endParaRPr lang="en-US" smtClean="0"/>
          </a:p>
          <a:p>
            <a:pPr lvl="1" algn="just" eaLnBrk="1" hangingPunct="1"/>
            <a:r>
              <a:rPr lang="en-US" smtClean="0"/>
              <a:t>Questionário</a:t>
            </a:r>
          </a:p>
          <a:p>
            <a:pPr lvl="1" algn="just" eaLnBrk="1" hangingPunct="1">
              <a:buFont typeface="Arial" pitchFamily="34" charset="0"/>
              <a:buChar char="•"/>
            </a:pPr>
            <a:r>
              <a:rPr lang="en-US" sz="2400" smtClean="0"/>
              <a:t>Utilizado quando existe um grupo de usuários muito grande.</a:t>
            </a:r>
            <a:r>
              <a:rPr lang="en-US" smtClean="0"/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xmlns="" val="2026635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mtClean="0"/>
              <a:t>Modelagem de Tarefas</a:t>
            </a:r>
          </a:p>
        </p:txBody>
      </p:sp>
      <p:sp>
        <p:nvSpPr>
          <p:cNvPr id="38915" name="Espaço Reservado para Conteúdo 2"/>
          <p:cNvSpPr>
            <a:spLocks noGrp="1"/>
          </p:cNvSpPr>
          <p:nvPr>
            <p:ph sz="quarter" idx="1"/>
          </p:nvPr>
        </p:nvSpPr>
        <p:spPr>
          <a:xfrm>
            <a:off x="428625" y="1785938"/>
            <a:ext cx="8229600" cy="4643437"/>
          </a:xfrm>
        </p:spPr>
        <p:txBody>
          <a:bodyPr>
            <a:normAutofit fontScale="92500" lnSpcReduction="10000"/>
          </a:bodyPr>
          <a:lstStyle/>
          <a:p>
            <a:pPr algn="ctr" eaLnBrk="1" hangingPunct="1">
              <a:buFontTx/>
              <a:buNone/>
            </a:pPr>
            <a:r>
              <a:rPr lang="en-US" smtClean="0"/>
              <a:t>“Compreende os pensamentos do usuário em seu trabalho para projetar uma aplicação que o apóie nestas tarefas”</a:t>
            </a:r>
          </a:p>
          <a:p>
            <a:pPr algn="ctr" eaLnBrk="1" hangingPunct="1">
              <a:buFontTx/>
              <a:buNone/>
            </a:pPr>
            <a:endParaRPr lang="en-US" smtClean="0"/>
          </a:p>
          <a:p>
            <a:pPr algn="just" eaLnBrk="1" hangingPunct="1"/>
            <a:r>
              <a:rPr lang="en-US" smtClean="0"/>
              <a:t>Qual é a sequência de ações que o usuário precisa executar?</a:t>
            </a:r>
          </a:p>
          <a:p>
            <a:pPr lvl="1" algn="just" eaLnBrk="1" hangingPunct="1"/>
            <a:r>
              <a:rPr lang="en-US" smtClean="0"/>
              <a:t>Caminho simples através de um único passo para completar a tarefa.</a:t>
            </a:r>
          </a:p>
          <a:p>
            <a:pPr lvl="1" algn="just" eaLnBrk="1" hangingPunct="1">
              <a:buFontTx/>
              <a:buNone/>
            </a:pPr>
            <a:endParaRPr lang="en-US" smtClean="0"/>
          </a:p>
          <a:p>
            <a:pPr eaLnBrk="1" hangingPunct="1">
              <a:buFontTx/>
              <a:buNone/>
            </a:pPr>
            <a:r>
              <a:rPr lang="en-US" smtClean="0"/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xmlns="" val="2196047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mtClean="0"/>
              <a:t>Modelagem de Tarefas</a:t>
            </a:r>
          </a:p>
        </p:txBody>
      </p:sp>
      <p:sp>
        <p:nvSpPr>
          <p:cNvPr id="39939" name="Espaço Reservado para Conteúdo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pPr eaLnBrk="1" hangingPunct="1"/>
            <a:r>
              <a:rPr lang="en-US" smtClean="0"/>
              <a:t>Técnicas mais utilizadas:</a:t>
            </a:r>
          </a:p>
          <a:p>
            <a:pPr eaLnBrk="1" hangingPunct="1">
              <a:buFontTx/>
              <a:buNone/>
            </a:pPr>
            <a:endParaRPr lang="en-US" smtClean="0"/>
          </a:p>
          <a:p>
            <a:pPr lvl="1" eaLnBrk="1" hangingPunct="1"/>
            <a:r>
              <a:rPr lang="en-US" smtClean="0"/>
              <a:t>Entrevistas, reuniões e observação direta </a:t>
            </a:r>
          </a:p>
          <a:p>
            <a:pPr lvl="1" eaLnBrk="1" hangingPunct="1"/>
            <a:endParaRPr lang="en-US" smtClean="0"/>
          </a:p>
          <a:p>
            <a:pPr lvl="1" eaLnBrk="1" hangingPunct="1"/>
            <a:r>
              <a:rPr lang="en-US" smtClean="0"/>
              <a:t>Questionamento sobre cenários (CARROLL et al., 1994)</a:t>
            </a:r>
          </a:p>
          <a:p>
            <a:pPr lvl="1" eaLnBrk="1" hangingPunct="1"/>
            <a:endParaRPr lang="en-US" smtClean="0"/>
          </a:p>
          <a:p>
            <a:pPr lvl="1" eaLnBrk="1" hangingPunct="1"/>
            <a:r>
              <a:rPr lang="en-US" smtClean="0"/>
              <a:t>Análise das tarefas (ANNET E DUNCAN, 1967; PREECE et al., 1994)</a:t>
            </a:r>
          </a:p>
        </p:txBody>
      </p:sp>
    </p:spTree>
    <p:extLst>
      <p:ext uri="{BB962C8B-B14F-4D97-AF65-F5344CB8AC3E}">
        <p14:creationId xmlns:p14="http://schemas.microsoft.com/office/powerpoint/2010/main" xmlns="" val="4115225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Conhecer o usuário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lnSpc>
                <a:spcPct val="200000"/>
              </a:lnSpc>
            </a:pPr>
            <a:r>
              <a:rPr lang="pt-BR" dirty="0"/>
              <a:t>Habilidades ou </a:t>
            </a:r>
            <a:r>
              <a:rPr lang="pt-BR" dirty="0" smtClean="0"/>
              <a:t>necessidades especiais</a:t>
            </a:r>
            <a:r>
              <a:rPr lang="pt-BR" dirty="0"/>
              <a:t>: físicas e cognitivas</a:t>
            </a:r>
          </a:p>
          <a:p>
            <a:pPr>
              <a:lnSpc>
                <a:spcPct val="200000"/>
              </a:lnSpc>
            </a:pPr>
            <a:r>
              <a:rPr lang="pt-BR" dirty="0" smtClean="0"/>
              <a:t>Cultura</a:t>
            </a:r>
            <a:endParaRPr lang="pt-BR" dirty="0"/>
          </a:p>
          <a:p>
            <a:pPr>
              <a:lnSpc>
                <a:spcPct val="200000"/>
              </a:lnSpc>
            </a:pPr>
            <a:r>
              <a:rPr lang="pt-BR" dirty="0" smtClean="0"/>
              <a:t>Conhecimentos</a:t>
            </a:r>
            <a:endParaRPr lang="pt-BR" dirty="0"/>
          </a:p>
          <a:p>
            <a:pPr>
              <a:lnSpc>
                <a:spcPct val="200000"/>
              </a:lnSpc>
            </a:pPr>
            <a:r>
              <a:rPr lang="pt-BR" dirty="0" smtClean="0"/>
              <a:t>Motivações</a:t>
            </a:r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B2D7C-8169-4AE6-A194-D58D0DDD1C70}" type="slidenum">
              <a:rPr lang="pt-BR" smtClean="0"/>
              <a:pPr/>
              <a:t>4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xmlns="" val="3835337283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mtClean="0"/>
              <a:t>Modelagem de Interação</a:t>
            </a:r>
          </a:p>
        </p:txBody>
      </p:sp>
      <p:sp>
        <p:nvSpPr>
          <p:cNvPr id="40963" name="Espaço Reservado para Conteúdo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pPr algn="just" eaLnBrk="1" hangingPunct="1"/>
            <a:r>
              <a:rPr lang="en-US" smtClean="0"/>
              <a:t>Aproveitar os objetos utilizados no mundo real para que seja de fácil percepção do usuário.</a:t>
            </a:r>
          </a:p>
          <a:p>
            <a:pPr lvl="1" algn="just" eaLnBrk="1" hangingPunct="1"/>
            <a:r>
              <a:rPr lang="en-US" smtClean="0"/>
              <a:t>Ex: Lixeira, Calendário, etc.</a:t>
            </a:r>
          </a:p>
          <a:p>
            <a:pPr lvl="1" algn="just" eaLnBrk="1" hangingPunct="1">
              <a:buFontTx/>
              <a:buNone/>
            </a:pPr>
            <a:endParaRPr lang="en-US" smtClean="0"/>
          </a:p>
          <a:p>
            <a:pPr lvl="1" algn="just" eaLnBrk="1" hangingPunct="1">
              <a:buFontTx/>
              <a:buNone/>
            </a:pPr>
            <a:endParaRPr lang="en-US" smtClean="0"/>
          </a:p>
          <a:p>
            <a:pPr lvl="1" algn="ctr" eaLnBrk="1" hangingPunct="1">
              <a:buFontTx/>
              <a:buNone/>
            </a:pPr>
            <a:r>
              <a:rPr lang="en-US" smtClean="0"/>
              <a:t>“Interação é o processo de comunicação entre pessoas e sistemas interativos.”</a:t>
            </a:r>
          </a:p>
          <a:p>
            <a:pPr lvl="1" algn="ctr" eaLnBrk="1" hangingPunct="1">
              <a:buFontTx/>
              <a:buNone/>
            </a:pPr>
            <a:r>
              <a:rPr lang="en-US" smtClean="0"/>
              <a:t>(PREECE et al., 1994)</a:t>
            </a:r>
          </a:p>
        </p:txBody>
      </p:sp>
    </p:spTree>
    <p:extLst>
      <p:ext uri="{BB962C8B-B14F-4D97-AF65-F5344CB8AC3E}">
        <p14:creationId xmlns:p14="http://schemas.microsoft.com/office/powerpoint/2010/main" xmlns="" val="4135255091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mtClean="0"/>
              <a:t>Prototipação</a:t>
            </a:r>
          </a:p>
        </p:txBody>
      </p:sp>
      <p:sp>
        <p:nvSpPr>
          <p:cNvPr id="41987" name="Espaço Reservado para Conteúdo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pPr algn="just" eaLnBrk="1" hangingPunct="1"/>
            <a:r>
              <a:rPr lang="en-US" smtClean="0"/>
              <a:t>Um protótipo de software consiste em uma versão limitada do sistema, realmente implementada, com a qual os usuários podem interagir.</a:t>
            </a:r>
          </a:p>
          <a:p>
            <a:pPr algn="just" eaLnBrk="1" hangingPunct="1"/>
            <a:r>
              <a:rPr lang="en-US" smtClean="0"/>
              <a:t>Tem como objetivo esclarecer:</a:t>
            </a:r>
          </a:p>
          <a:p>
            <a:pPr lvl="1" algn="just" eaLnBrk="1" hangingPunct="1"/>
            <a:r>
              <a:rPr lang="en-US" smtClean="0"/>
              <a:t>Funcionalidades,</a:t>
            </a:r>
          </a:p>
          <a:p>
            <a:pPr lvl="1" algn="just" eaLnBrk="1" hangingPunct="1"/>
            <a:r>
              <a:rPr lang="en-US" smtClean="0"/>
              <a:t>Sequências de operação,</a:t>
            </a:r>
          </a:p>
          <a:p>
            <a:pPr lvl="1" algn="just" eaLnBrk="1" hangingPunct="1"/>
            <a:r>
              <a:rPr lang="en-US" smtClean="0"/>
              <a:t>Necessidades de apoio aos usuários,</a:t>
            </a:r>
          </a:p>
          <a:p>
            <a:pPr lvl="1" algn="just" eaLnBrk="1" hangingPunct="1"/>
            <a:r>
              <a:rPr lang="en-US" smtClean="0"/>
              <a:t>Aparência da interface.</a:t>
            </a:r>
          </a:p>
        </p:txBody>
      </p:sp>
    </p:spTree>
    <p:extLst>
      <p:ext uri="{BB962C8B-B14F-4D97-AF65-F5344CB8AC3E}">
        <p14:creationId xmlns:p14="http://schemas.microsoft.com/office/powerpoint/2010/main" xmlns="" val="325943946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mtClean="0"/>
              <a:t>A Situação </a:t>
            </a:r>
            <a:r>
              <a:rPr lang="en-US" sz="2000" smtClean="0">
                <a:latin typeface="Times New Roman" pitchFamily="18" charset="0"/>
              </a:rPr>
              <a:t>(TURINE, 2002) </a:t>
            </a:r>
            <a:endParaRPr lang="en-US" sz="2000" smtClean="0"/>
          </a:p>
        </p:txBody>
      </p:sp>
      <p:pic>
        <p:nvPicPr>
          <p:cNvPr id="43011" name="Picture 5" descr="Voce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0" y="2214563"/>
            <a:ext cx="2857500" cy="2857500"/>
          </a:xfrm>
          <a:noFill/>
        </p:spPr>
      </p:pic>
      <p:sp>
        <p:nvSpPr>
          <p:cNvPr id="6" name="Espaço Reservado para Conteúdo 2"/>
          <p:cNvSpPr txBox="1">
            <a:spLocks/>
          </p:cNvSpPr>
          <p:nvPr/>
        </p:nvSpPr>
        <p:spPr bwMode="auto">
          <a:xfrm>
            <a:off x="914400" y="1571625"/>
            <a:ext cx="1728788" cy="642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just">
              <a:spcBef>
                <a:spcPct val="20000"/>
              </a:spcBef>
              <a:defRPr/>
            </a:pPr>
            <a:r>
              <a:rPr lang="en-US" sz="4400" kern="0" dirty="0" err="1">
                <a:latin typeface="+mn-lt"/>
              </a:rPr>
              <a:t>Você</a:t>
            </a:r>
            <a:endParaRPr lang="en-US" sz="4400" kern="0" dirty="0">
              <a:latin typeface="+mn-lt"/>
            </a:endParaRPr>
          </a:p>
        </p:txBody>
      </p:sp>
      <p:pic>
        <p:nvPicPr>
          <p:cNvPr id="43014" name="Picture 3" descr="Tr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29250" y="3571875"/>
            <a:ext cx="2124075" cy="168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Espaço Reservado para Conteúdo 2"/>
          <p:cNvSpPr txBox="1">
            <a:spLocks/>
          </p:cNvSpPr>
          <p:nvPr/>
        </p:nvSpPr>
        <p:spPr bwMode="auto">
          <a:xfrm>
            <a:off x="2714625" y="5429250"/>
            <a:ext cx="6143625" cy="785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just">
              <a:spcBef>
                <a:spcPct val="20000"/>
              </a:spcBef>
              <a:defRPr/>
            </a:pPr>
            <a:r>
              <a:rPr lang="en-US" sz="3200" kern="0" dirty="0">
                <a:latin typeface="+mn-lt"/>
              </a:rPr>
              <a:t>O </a:t>
            </a:r>
            <a:r>
              <a:rPr lang="en-US" sz="3200" kern="0" dirty="0" err="1">
                <a:latin typeface="+mn-lt"/>
              </a:rPr>
              <a:t>Controle</a:t>
            </a:r>
            <a:r>
              <a:rPr lang="en-US" sz="3200" kern="0" dirty="0">
                <a:latin typeface="+mn-lt"/>
              </a:rPr>
              <a:t> </a:t>
            </a:r>
            <a:r>
              <a:rPr lang="en-US" sz="3200" kern="0" dirty="0" err="1">
                <a:latin typeface="+mn-lt"/>
              </a:rPr>
              <a:t>Remoto</a:t>
            </a:r>
            <a:r>
              <a:rPr lang="en-US" sz="3200" kern="0" dirty="0">
                <a:latin typeface="+mn-lt"/>
              </a:rPr>
              <a:t> </a:t>
            </a:r>
            <a:r>
              <a:rPr lang="en-US" sz="3200" kern="0" dirty="0" err="1">
                <a:latin typeface="+mn-lt"/>
              </a:rPr>
              <a:t>da</a:t>
            </a:r>
            <a:r>
              <a:rPr lang="en-US" sz="3200" kern="0" dirty="0">
                <a:latin typeface="+mn-lt"/>
              </a:rPr>
              <a:t> </a:t>
            </a:r>
            <a:r>
              <a:rPr lang="en-US" sz="3200" kern="0" dirty="0" err="1">
                <a:latin typeface="+mn-lt"/>
              </a:rPr>
              <a:t>Garagem</a:t>
            </a:r>
            <a:endParaRPr lang="en-US" sz="3200" kern="0" dirty="0">
              <a:latin typeface="+mn-lt"/>
            </a:endParaRPr>
          </a:p>
        </p:txBody>
      </p:sp>
      <p:sp>
        <p:nvSpPr>
          <p:cNvPr id="9" name="Espaço Reservado para Conteúdo 2"/>
          <p:cNvSpPr txBox="1">
            <a:spLocks/>
          </p:cNvSpPr>
          <p:nvPr/>
        </p:nvSpPr>
        <p:spPr bwMode="auto">
          <a:xfrm>
            <a:off x="3286125" y="3500438"/>
            <a:ext cx="1371600" cy="642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just">
              <a:spcBef>
                <a:spcPct val="20000"/>
              </a:spcBef>
              <a:defRPr/>
            </a:pPr>
            <a:r>
              <a:rPr lang="en-US" sz="6600" kern="0" dirty="0">
                <a:latin typeface="+mn-lt"/>
              </a:rPr>
              <a:t>X</a:t>
            </a:r>
          </a:p>
        </p:txBody>
      </p:sp>
    </p:spTree>
    <p:extLst>
      <p:ext uri="{BB962C8B-B14F-4D97-AF65-F5344CB8AC3E}">
        <p14:creationId xmlns:p14="http://schemas.microsoft.com/office/powerpoint/2010/main" xmlns="" val="1300550141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Título 1"/>
          <p:cNvSpPr>
            <a:spLocks noGrp="1"/>
          </p:cNvSpPr>
          <p:nvPr>
            <p:ph type="title"/>
          </p:nvPr>
        </p:nvSpPr>
        <p:spPr>
          <a:xfrm>
            <a:off x="457200" y="214313"/>
            <a:ext cx="7467600" cy="7747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err="1" smtClean="0"/>
              <a:t>Esquema</a:t>
            </a:r>
            <a:r>
              <a:rPr lang="en-US" dirty="0" smtClean="0"/>
              <a:t> de </a:t>
            </a:r>
            <a:r>
              <a:rPr lang="en-US" dirty="0" err="1" smtClean="0"/>
              <a:t>Situação</a:t>
            </a:r>
            <a:r>
              <a:rPr lang="en-US" dirty="0" smtClean="0"/>
              <a:t> (antes)</a:t>
            </a:r>
          </a:p>
        </p:txBody>
      </p:sp>
      <p:pic>
        <p:nvPicPr>
          <p:cNvPr id="44035" name="Picture 2" descr="Garage1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785813" y="1239838"/>
            <a:ext cx="7048500" cy="5126037"/>
          </a:xfrm>
          <a:noFill/>
          <a:ln w="25400">
            <a:solidFill>
              <a:schemeClr val="tx1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199181568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Título 1"/>
          <p:cNvSpPr>
            <a:spLocks noGrp="1"/>
          </p:cNvSpPr>
          <p:nvPr>
            <p:ph type="title"/>
          </p:nvPr>
        </p:nvSpPr>
        <p:spPr>
          <a:xfrm>
            <a:off x="457200" y="357188"/>
            <a:ext cx="7467600" cy="846137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err="1" smtClean="0"/>
              <a:t>Esquema</a:t>
            </a:r>
            <a:r>
              <a:rPr lang="en-US" dirty="0" smtClean="0"/>
              <a:t> de </a:t>
            </a:r>
            <a:r>
              <a:rPr lang="en-US" dirty="0" err="1" smtClean="0"/>
              <a:t>Situação</a:t>
            </a:r>
            <a:r>
              <a:rPr lang="en-US" dirty="0" smtClean="0"/>
              <a:t> (</a:t>
            </a:r>
            <a:r>
              <a:rPr lang="en-US" dirty="0" err="1" smtClean="0"/>
              <a:t>depois</a:t>
            </a:r>
            <a:r>
              <a:rPr lang="en-US" dirty="0" smtClean="0"/>
              <a:t>)</a:t>
            </a:r>
          </a:p>
        </p:txBody>
      </p:sp>
      <p:pic>
        <p:nvPicPr>
          <p:cNvPr id="45059" name="Picture 2" descr="Garage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928688" y="1565275"/>
            <a:ext cx="6786562" cy="4935538"/>
          </a:xfrm>
          <a:noFill/>
          <a:ln w="25400">
            <a:solidFill>
              <a:schemeClr val="tx1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47614652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mtClean="0"/>
              <a:t>O que contribuiu para a situação?</a:t>
            </a:r>
          </a:p>
        </p:txBody>
      </p:sp>
      <p:sp>
        <p:nvSpPr>
          <p:cNvPr id="46083" name="Espaço Reservado para Conteúdo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pPr eaLnBrk="1" hangingPunct="1">
              <a:spcBef>
                <a:spcPct val="50000"/>
              </a:spcBef>
            </a:pPr>
            <a:r>
              <a:rPr lang="pt-BR" sz="2000" u="sng" noProof="1" smtClean="0">
                <a:latin typeface="Verdana" pitchFamily="34" charset="0"/>
              </a:rPr>
              <a:t>Falha de projeto:</a:t>
            </a:r>
            <a:r>
              <a:rPr lang="pt-BR" sz="2000" noProof="1" smtClean="0">
                <a:latin typeface="Verdana" pitchFamily="34" charset="0"/>
              </a:rPr>
              <a:t> </a:t>
            </a:r>
          </a:p>
          <a:p>
            <a:pPr lvl="1" eaLnBrk="1" hangingPunct="1">
              <a:spcBef>
                <a:spcPct val="50000"/>
              </a:spcBef>
            </a:pPr>
            <a:r>
              <a:rPr lang="pt-BR" sz="2000" noProof="1" smtClean="0">
                <a:latin typeface="Verdana" pitchFamily="34" charset="0"/>
              </a:rPr>
              <a:t>Não é possível identificar os botões rapidamente, através do tato ou contato visual breve.</a:t>
            </a:r>
          </a:p>
          <a:p>
            <a:pPr eaLnBrk="1" hangingPunct="1">
              <a:spcBef>
                <a:spcPct val="50000"/>
              </a:spcBef>
            </a:pPr>
            <a:endParaRPr lang="pt-BR" sz="2000" noProof="1" smtClean="0">
              <a:latin typeface="Verdana" pitchFamily="34" charset="0"/>
            </a:endParaRPr>
          </a:p>
          <a:p>
            <a:pPr eaLnBrk="1" hangingPunct="1">
              <a:spcBef>
                <a:spcPct val="50000"/>
              </a:spcBef>
            </a:pPr>
            <a:r>
              <a:rPr lang="pt-BR" sz="2000" u="sng" noProof="1" smtClean="0">
                <a:latin typeface="Verdana" pitchFamily="34" charset="0"/>
              </a:rPr>
              <a:t>Pressa para acionar o botão, que pode ser causada por diversas razões:</a:t>
            </a:r>
            <a:endParaRPr lang="pt-BR" sz="2000" noProof="1" smtClean="0">
              <a:latin typeface="Verdana" pitchFamily="34" charset="0"/>
            </a:endParaRPr>
          </a:p>
          <a:p>
            <a:pPr lvl="1" eaLnBrk="1" hangingPunct="1">
              <a:lnSpc>
                <a:spcPct val="150000"/>
              </a:lnSpc>
              <a:spcBef>
                <a:spcPct val="50000"/>
              </a:spcBef>
            </a:pPr>
            <a:r>
              <a:rPr lang="pt-BR" sz="2000" noProof="1" smtClean="0">
                <a:latin typeface="Verdana" pitchFamily="34" charset="0"/>
              </a:rPr>
              <a:t> Estar atrapalhando o trânsito</a:t>
            </a:r>
          </a:p>
          <a:p>
            <a:pPr lvl="1" eaLnBrk="1" hangingPunct="1">
              <a:spcBef>
                <a:spcPct val="50000"/>
              </a:spcBef>
            </a:pPr>
            <a:r>
              <a:rPr lang="pt-BR" sz="2000" noProof="1" smtClean="0">
                <a:latin typeface="Verdana" pitchFamily="34" charset="0"/>
              </a:rPr>
              <a:t> Medo de assaltos</a:t>
            </a:r>
          </a:p>
          <a:p>
            <a:pPr lvl="1" eaLnBrk="1" hangingPunct="1">
              <a:spcBef>
                <a:spcPct val="50000"/>
              </a:spcBef>
            </a:pPr>
            <a:r>
              <a:rPr lang="pt-BR" sz="2000" noProof="1" smtClean="0">
                <a:latin typeface="Verdana" pitchFamily="34" charset="0"/>
              </a:rPr>
              <a:t> Nervosismo </a:t>
            </a:r>
          </a:p>
          <a:p>
            <a:pPr lvl="1" eaLnBrk="1" hangingPunct="1">
              <a:spcBef>
                <a:spcPct val="50000"/>
              </a:spcBef>
            </a:pPr>
            <a:r>
              <a:rPr lang="pt-BR" sz="2000" noProof="1" smtClean="0">
                <a:latin typeface="Verdana" pitchFamily="34" charset="0"/>
              </a:rPr>
              <a:t> Ansiedade</a:t>
            </a:r>
          </a:p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2106935170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mtClean="0"/>
              <a:t>Como evitar e sobreviver ao erro.</a:t>
            </a:r>
          </a:p>
        </p:txBody>
      </p:sp>
      <p:sp>
        <p:nvSpPr>
          <p:cNvPr id="47107" name="Espaço Reservado para Conteúdo 2"/>
          <p:cNvSpPr>
            <a:spLocks noGrp="1"/>
          </p:cNvSpPr>
          <p:nvPr>
            <p:ph sz="quarter" idx="1"/>
          </p:nvPr>
        </p:nvSpPr>
        <p:spPr>
          <a:xfrm>
            <a:off x="428625" y="1857375"/>
            <a:ext cx="8229600" cy="4525963"/>
          </a:xfrm>
        </p:spPr>
        <p:txBody>
          <a:bodyPr/>
          <a:lstStyle/>
          <a:p>
            <a:pPr eaLnBrk="1" hangingPunct="1">
              <a:spcBef>
                <a:spcPct val="50000"/>
              </a:spcBef>
            </a:pPr>
            <a:r>
              <a:rPr lang="pt-BR" sz="2000" u="sng" noProof="1" smtClean="0">
                <a:latin typeface="Verdana" pitchFamily="34" charset="0"/>
              </a:rPr>
              <a:t>Diferenciar botões:</a:t>
            </a:r>
            <a:endParaRPr lang="pt-BR" sz="2000" noProof="1" smtClean="0">
              <a:latin typeface="Verdana" pitchFamily="34" charset="0"/>
            </a:endParaRPr>
          </a:p>
          <a:p>
            <a:pPr lvl="1" eaLnBrk="1" hangingPunct="1">
              <a:spcBef>
                <a:spcPct val="50000"/>
              </a:spcBef>
            </a:pPr>
            <a:r>
              <a:rPr lang="pt-BR" sz="2000" noProof="1" smtClean="0">
                <a:latin typeface="Verdana" pitchFamily="34" charset="0"/>
              </a:rPr>
              <a:t>Cores (botão verde / vermelho)</a:t>
            </a:r>
          </a:p>
          <a:p>
            <a:pPr lvl="1" eaLnBrk="1" hangingPunct="1">
              <a:spcBef>
                <a:spcPct val="50000"/>
              </a:spcBef>
            </a:pPr>
            <a:r>
              <a:rPr lang="pt-BR" sz="2000" noProof="1" smtClean="0">
                <a:latin typeface="Verdana" pitchFamily="34" charset="0"/>
              </a:rPr>
              <a:t>Formas (botão triangular / redondo)</a:t>
            </a:r>
          </a:p>
          <a:p>
            <a:pPr lvl="1" eaLnBrk="1" hangingPunct="1">
              <a:spcBef>
                <a:spcPct val="50000"/>
              </a:spcBef>
            </a:pPr>
            <a:r>
              <a:rPr lang="pt-BR" sz="2000" noProof="1" smtClean="0">
                <a:latin typeface="Verdana" pitchFamily="34" charset="0"/>
              </a:rPr>
              <a:t>Textos (Entrada / Saída)</a:t>
            </a:r>
          </a:p>
          <a:p>
            <a:pPr lvl="1" eaLnBrk="1" hangingPunct="1">
              <a:spcBef>
                <a:spcPct val="50000"/>
              </a:spcBef>
            </a:pPr>
            <a:r>
              <a:rPr lang="pt-BR" sz="2000" noProof="1" smtClean="0">
                <a:latin typeface="Verdana" pitchFamily="34" charset="0"/>
              </a:rPr>
              <a:t>Teclas iluminadas</a:t>
            </a:r>
          </a:p>
          <a:p>
            <a:pPr eaLnBrk="1" hangingPunct="1">
              <a:spcBef>
                <a:spcPct val="50000"/>
              </a:spcBef>
            </a:pPr>
            <a:endParaRPr lang="pt-BR" sz="2000" noProof="1" smtClean="0">
              <a:latin typeface="Verdana" pitchFamily="34" charset="0"/>
            </a:endParaRPr>
          </a:p>
          <a:p>
            <a:pPr eaLnBrk="1" hangingPunct="1">
              <a:spcBef>
                <a:spcPct val="50000"/>
              </a:spcBef>
            </a:pPr>
            <a:r>
              <a:rPr lang="pt-BR" sz="2000" u="sng" noProof="1" smtClean="0">
                <a:latin typeface="Verdana" pitchFamily="34" charset="0"/>
              </a:rPr>
              <a:t>Desenho do controle:</a:t>
            </a:r>
            <a:endParaRPr lang="pt-BR" sz="2000" noProof="1" smtClean="0">
              <a:latin typeface="Verdana" pitchFamily="34" charset="0"/>
            </a:endParaRPr>
          </a:p>
          <a:p>
            <a:pPr lvl="1" eaLnBrk="1" hangingPunct="1">
              <a:spcBef>
                <a:spcPct val="50000"/>
              </a:spcBef>
            </a:pPr>
            <a:r>
              <a:rPr lang="pt-BR" sz="2000" noProof="1" smtClean="0">
                <a:latin typeface="Verdana" pitchFamily="34" charset="0"/>
              </a:rPr>
              <a:t>Formato diferenciado</a:t>
            </a:r>
          </a:p>
          <a:p>
            <a:pPr lvl="1" eaLnBrk="1" hangingPunct="1">
              <a:spcBef>
                <a:spcPct val="50000"/>
              </a:spcBef>
            </a:pPr>
            <a:r>
              <a:rPr lang="pt-BR" sz="2000" noProof="1" smtClean="0">
                <a:latin typeface="Verdana" pitchFamily="34" charset="0"/>
              </a:rPr>
              <a:t>Botões distanciados</a:t>
            </a:r>
          </a:p>
          <a:p>
            <a:pPr eaLnBrk="1" hangingPunct="1"/>
            <a:endParaRPr lang="en-US" smtClean="0"/>
          </a:p>
        </p:txBody>
      </p:sp>
      <p:pic>
        <p:nvPicPr>
          <p:cNvPr id="47109" name="Picture 4" descr="Control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67200" y="3429000"/>
            <a:ext cx="4192588" cy="304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403637753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pt-BR" smtClean="0"/>
              <a:t>Prototipação em papel - Conceito</a:t>
            </a:r>
          </a:p>
        </p:txBody>
      </p:sp>
      <p:sp>
        <p:nvSpPr>
          <p:cNvPr id="10243" name="2 Marcador de contenido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r>
              <a:rPr lang="pt-BR" sz="2800" dirty="0" smtClean="0"/>
              <a:t>Pode ser considerado como um método de brainstorming, </a:t>
            </a:r>
            <a:r>
              <a:rPr lang="pt-BR" sz="2800" dirty="0" err="1" smtClean="0"/>
              <a:t>designing</a:t>
            </a:r>
            <a:r>
              <a:rPr lang="pt-BR" sz="2800" dirty="0" smtClean="0"/>
              <a:t>, criação, teste e comunicação de interfaces de usuário. </a:t>
            </a:r>
          </a:p>
          <a:p>
            <a:r>
              <a:rPr lang="pt-BR" sz="2800" dirty="0" smtClean="0"/>
              <a:t>Prototipação em papel é uma variação de teste de usabilidade onde usuários representativos realizam uma tarefa real pré-definida, por meio da interação com a versão em papel da interface, que é manipulada por uma pessoa que finge ser o próprio computador, e não explica como a interface é destinada ao trabalho.</a:t>
            </a:r>
            <a:endParaRPr lang="es-ES" sz="2800" dirty="0" smtClean="0"/>
          </a:p>
        </p:txBody>
      </p:sp>
      <p:pic>
        <p:nvPicPr>
          <p:cNvPr id="10244" name="Picture 4" descr="C:\Documents and Settings\Johana Rosas\Mis documentos\Mis imágenes\Galería multimedia de Microsoft\bd07205_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20272" y="5584825"/>
            <a:ext cx="1535112" cy="127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658925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pt-BR" smtClean="0"/>
              <a:t>Como se trabalha?</a:t>
            </a:r>
          </a:p>
        </p:txBody>
      </p:sp>
      <p:sp>
        <p:nvSpPr>
          <p:cNvPr id="11267" name="2 Marcador de contenido"/>
          <p:cNvSpPr>
            <a:spLocks noGrp="1"/>
          </p:cNvSpPr>
          <p:nvPr>
            <p:ph sz="quarter" idx="1"/>
          </p:nvPr>
        </p:nvSpPr>
        <p:spPr>
          <a:xfrm>
            <a:off x="285750" y="1571625"/>
            <a:ext cx="8382000" cy="2233613"/>
          </a:xfrm>
        </p:spPr>
        <p:txBody>
          <a:bodyPr>
            <a:normAutofit fontScale="85000" lnSpcReduction="20000"/>
          </a:bodyPr>
          <a:lstStyle/>
          <a:p>
            <a:r>
              <a:rPr lang="pt-BR" smtClean="0"/>
              <a:t>Reunião com os membros da equipe de produto para definir o tipo de usuário que representa a maior parte dos usuários para aquelas interfaces. </a:t>
            </a:r>
            <a:endParaRPr lang="es-ES" smtClean="0"/>
          </a:p>
          <a:p>
            <a:r>
              <a:rPr lang="pt-BR" smtClean="0"/>
              <a:t>Determinam-se algumas tarefas típicas que se espera que o usuário faça com apoio do sistema a ser projetado.</a:t>
            </a:r>
            <a:endParaRPr lang="es-ES" smtClean="0"/>
          </a:p>
        </p:txBody>
      </p:sp>
      <p:sp>
        <p:nvSpPr>
          <p:cNvPr id="11268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pt-BR"/>
          </a:p>
        </p:txBody>
      </p:sp>
      <p:pic>
        <p:nvPicPr>
          <p:cNvPr id="11269" name="Imagen 8" descr="books_00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0918" t="55814" r="15808" b="13101"/>
          <a:stretch>
            <a:fillRect/>
          </a:stretch>
        </p:blipFill>
        <p:spPr bwMode="auto">
          <a:xfrm>
            <a:off x="785813" y="3857625"/>
            <a:ext cx="4071937" cy="2632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4" name="Rectangle 6"/>
          <p:cNvSpPr>
            <a:spLocks noChangeArrowheads="1"/>
          </p:cNvSpPr>
          <p:nvPr/>
        </p:nvSpPr>
        <p:spPr bwMode="auto">
          <a:xfrm>
            <a:off x="4857750" y="4000500"/>
            <a:ext cx="34290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 eaLnBrk="0" hangingPunct="0">
              <a:defRPr/>
            </a:pPr>
            <a:r>
              <a:rPr lang="pt-BR" dirty="0">
                <a:latin typeface="+mn-lt"/>
                <a:ea typeface="Times New Roman" pitchFamily="18" charset="0"/>
                <a:cs typeface="Times New Roman" pitchFamily="18" charset="0"/>
              </a:rPr>
              <a:t>Membros da equipe trabalhando para gerar os protótipos em papel</a:t>
            </a:r>
            <a:endParaRPr lang="pt-BR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760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1 Título"/>
          <p:cNvSpPr>
            <a:spLocks noGrp="1"/>
          </p:cNvSpPr>
          <p:nvPr>
            <p:ph type="title"/>
          </p:nvPr>
        </p:nvSpPr>
        <p:spPr>
          <a:xfrm>
            <a:off x="500063" y="142875"/>
            <a:ext cx="7467600" cy="785813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pt-BR" dirty="0" smtClean="0"/>
              <a:t>Como se trabalha?</a:t>
            </a:r>
            <a:endParaRPr lang="es-ES" dirty="0" smtClean="0"/>
          </a:p>
        </p:txBody>
      </p:sp>
      <p:sp>
        <p:nvSpPr>
          <p:cNvPr id="12291" name="2 Marcador de contenido"/>
          <p:cNvSpPr>
            <a:spLocks noGrp="1"/>
          </p:cNvSpPr>
          <p:nvPr>
            <p:ph sz="quarter" idx="1"/>
          </p:nvPr>
        </p:nvSpPr>
        <p:spPr>
          <a:xfrm>
            <a:off x="285750" y="1071563"/>
            <a:ext cx="8382000" cy="2090737"/>
          </a:xfrm>
        </p:spPr>
        <p:txBody>
          <a:bodyPr>
            <a:normAutofit fontScale="85000" lnSpcReduction="10000"/>
          </a:bodyPr>
          <a:lstStyle/>
          <a:p>
            <a:r>
              <a:rPr lang="pt-BR" smtClean="0"/>
              <a:t>Faz-se captura de telas e/ou versões de esboço a mão de todas as janelas, menus, caixas de diálogo, páginas, dados, mensagens pop-up, e assim sucessivamente até que se reúna o necessário para permitir ao usuário desempenhar as funções da tarefa.</a:t>
            </a:r>
            <a:endParaRPr lang="es-ES" smtClean="0"/>
          </a:p>
          <a:p>
            <a:endParaRPr lang="es-ES" smtClean="0"/>
          </a:p>
        </p:txBody>
      </p:sp>
      <p:pic>
        <p:nvPicPr>
          <p:cNvPr id="12292" name="Picture 2" descr="Mock-up of a simple form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4375" y="3286125"/>
            <a:ext cx="4286250" cy="3297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3" name="4 Rectángulo"/>
          <p:cNvSpPr>
            <a:spLocks noChangeArrowheads="1"/>
          </p:cNvSpPr>
          <p:nvPr/>
        </p:nvSpPr>
        <p:spPr bwMode="auto">
          <a:xfrm>
            <a:off x="5286375" y="3857625"/>
            <a:ext cx="3030041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pt-BR" dirty="0"/>
              <a:t>Protótipo em papel de formulários típicos para ingressar texto</a:t>
            </a:r>
          </a:p>
        </p:txBody>
      </p:sp>
    </p:spTree>
    <p:extLst>
      <p:ext uri="{BB962C8B-B14F-4D97-AF65-F5344CB8AC3E}">
        <p14:creationId xmlns:p14="http://schemas.microsoft.com/office/powerpoint/2010/main" xmlns="" val="263112283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Erros Fatais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200000"/>
              </a:lnSpc>
            </a:pPr>
            <a:r>
              <a:rPr lang="pt-BR" dirty="0"/>
              <a:t>Assumir que todos os usuários </a:t>
            </a:r>
            <a:r>
              <a:rPr lang="pt-BR" dirty="0" smtClean="0"/>
              <a:t>são iguais</a:t>
            </a:r>
            <a:endParaRPr lang="pt-BR" dirty="0"/>
          </a:p>
          <a:p>
            <a:pPr>
              <a:lnSpc>
                <a:spcPct val="200000"/>
              </a:lnSpc>
            </a:pPr>
            <a:r>
              <a:rPr lang="pt-BR" dirty="0" smtClean="0"/>
              <a:t>Assumir </a:t>
            </a:r>
            <a:r>
              <a:rPr lang="pt-BR" dirty="0"/>
              <a:t>que os usuários são </a:t>
            </a:r>
            <a:r>
              <a:rPr lang="pt-BR" dirty="0" smtClean="0"/>
              <a:t>como o </a:t>
            </a:r>
            <a:r>
              <a:rPr lang="pt-BR" dirty="0"/>
              <a:t>projetista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B2D7C-8169-4AE6-A194-D58D0DDD1C70}" type="slidenum">
              <a:rPr lang="pt-BR" smtClean="0"/>
              <a:pPr/>
              <a:t>5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xmlns="" val="3422234065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pt-BR" smtClean="0"/>
              <a:t>Como se trabalha?</a:t>
            </a:r>
            <a:endParaRPr lang="es-ES" smtClean="0"/>
          </a:p>
        </p:txBody>
      </p:sp>
      <p:sp>
        <p:nvSpPr>
          <p:cNvPr id="13315" name="2 Marcador de contenido"/>
          <p:cNvSpPr>
            <a:spLocks noGrp="1"/>
          </p:cNvSpPr>
          <p:nvPr>
            <p:ph sz="quarter" idx="1"/>
          </p:nvPr>
        </p:nvSpPr>
        <p:spPr>
          <a:xfrm>
            <a:off x="285750" y="1643063"/>
            <a:ext cx="8382000" cy="1019175"/>
          </a:xfrm>
        </p:spPr>
        <p:txBody>
          <a:bodyPr>
            <a:normAutofit lnSpcReduction="10000"/>
          </a:bodyPr>
          <a:lstStyle/>
          <a:p>
            <a:r>
              <a:rPr lang="pt-BR" smtClean="0"/>
              <a:t>Pode-se esboçar usando a lousa digital, ou pode fazer o protótipo em papel.</a:t>
            </a:r>
            <a:endParaRPr lang="es-ES" smtClean="0"/>
          </a:p>
          <a:p>
            <a:endParaRPr lang="es-ES" smtClean="0"/>
          </a:p>
        </p:txBody>
      </p:sp>
      <p:sp>
        <p:nvSpPr>
          <p:cNvPr id="1331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pt-BR"/>
          </a:p>
        </p:txBody>
      </p:sp>
      <p:pic>
        <p:nvPicPr>
          <p:cNvPr id="13317" name="Imagen 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2938" y="2857500"/>
            <a:ext cx="5602287" cy="357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699" name="Rectangle 3"/>
          <p:cNvSpPr>
            <a:spLocks noChangeArrowheads="1"/>
          </p:cNvSpPr>
          <p:nvPr/>
        </p:nvSpPr>
        <p:spPr bwMode="auto">
          <a:xfrm>
            <a:off x="6215063" y="3857625"/>
            <a:ext cx="1957387" cy="175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 eaLnBrk="0" hangingPunct="0">
              <a:defRPr/>
            </a:pPr>
            <a:r>
              <a:rPr lang="pt-BR" dirty="0">
                <a:latin typeface="+mn-lt"/>
                <a:ea typeface="Times New Roman" pitchFamily="18" charset="0"/>
                <a:cs typeface="Times New Roman" pitchFamily="18" charset="0"/>
              </a:rPr>
              <a:t>O protótipo em papel de um esboço a mão de uma tela da página Web </a:t>
            </a:r>
            <a:r>
              <a:rPr lang="pt-BR" dirty="0" err="1">
                <a:latin typeface="+mn-lt"/>
                <a:ea typeface="Times New Roman" pitchFamily="18" charset="0"/>
                <a:cs typeface="Times New Roman" pitchFamily="18" charset="0"/>
              </a:rPr>
              <a:t>ChocoArt</a:t>
            </a:r>
            <a:r>
              <a:rPr lang="pt-BR" dirty="0">
                <a:latin typeface="+mn-lt"/>
                <a:ea typeface="Times New Roman" pitchFamily="18" charset="0"/>
                <a:cs typeface="Times New Roman" pitchFamily="18" charset="0"/>
              </a:rPr>
              <a:t>.</a:t>
            </a:r>
            <a:endParaRPr lang="pt-BR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99201119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1 Título"/>
          <p:cNvSpPr>
            <a:spLocks noGrp="1"/>
          </p:cNvSpPr>
          <p:nvPr>
            <p:ph type="title"/>
          </p:nvPr>
        </p:nvSpPr>
        <p:spPr>
          <a:xfrm>
            <a:off x="428625" y="0"/>
            <a:ext cx="7467600" cy="11430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pt-BR" dirty="0" smtClean="0"/>
              <a:t>Como se trabalha?</a:t>
            </a:r>
          </a:p>
        </p:txBody>
      </p:sp>
      <p:sp>
        <p:nvSpPr>
          <p:cNvPr id="14339" name="2 Marcador de contenido"/>
          <p:cNvSpPr>
            <a:spLocks noGrp="1"/>
          </p:cNvSpPr>
          <p:nvPr>
            <p:ph sz="quarter" idx="1"/>
          </p:nvPr>
        </p:nvSpPr>
        <p:spPr>
          <a:xfrm>
            <a:off x="357188" y="1500188"/>
            <a:ext cx="7959228" cy="1662112"/>
          </a:xfrm>
        </p:spPr>
        <p:txBody>
          <a:bodyPr>
            <a:normAutofit lnSpcReduction="10000"/>
          </a:bodyPr>
          <a:lstStyle/>
          <a:p>
            <a:r>
              <a:rPr lang="pt-BR" dirty="0" smtClean="0"/>
              <a:t>Depois de criar o protótipo, se tem que fazer um teste de usabilidade:</a:t>
            </a:r>
            <a:endParaRPr lang="es-ES" dirty="0" smtClean="0"/>
          </a:p>
          <a:p>
            <a:pPr lvl="1"/>
            <a:r>
              <a:rPr lang="pt-BR" sz="2000" dirty="0" smtClean="0"/>
              <a:t>Trazer a uma pessoa representativa da audiência, você e os membros de seu equipe.</a:t>
            </a:r>
            <a:endParaRPr lang="es-ES" sz="2000" dirty="0" smtClean="0"/>
          </a:p>
        </p:txBody>
      </p:sp>
      <p:sp>
        <p:nvSpPr>
          <p:cNvPr id="14340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pt-BR"/>
          </a:p>
        </p:txBody>
      </p:sp>
      <p:pic>
        <p:nvPicPr>
          <p:cNvPr id="14341" name="Imagen 3" descr="User, facilitator and person playing 'the computer' in the usability lab for a test session.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1765"/>
          <a:stretch>
            <a:fillRect/>
          </a:stretch>
        </p:blipFill>
        <p:spPr bwMode="auto">
          <a:xfrm>
            <a:off x="714375" y="3286125"/>
            <a:ext cx="4572000" cy="310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8" name="Rectangle 6"/>
          <p:cNvSpPr>
            <a:spLocks noChangeArrowheads="1"/>
          </p:cNvSpPr>
          <p:nvPr/>
        </p:nvSpPr>
        <p:spPr bwMode="auto">
          <a:xfrm>
            <a:off x="5214938" y="4000500"/>
            <a:ext cx="3357562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 eaLnBrk="0" hangingPunct="0">
              <a:defRPr/>
            </a:pPr>
            <a:r>
              <a:rPr lang="pt-BR" dirty="0">
                <a:latin typeface="+mn-lt"/>
                <a:ea typeface="Times New Roman" pitchFamily="18" charset="0"/>
                <a:cs typeface="Times New Roman" pitchFamily="18" charset="0"/>
              </a:rPr>
              <a:t>Laboratório de usabilidade preparando uma sessão de teste com </a:t>
            </a:r>
            <a:r>
              <a:rPr lang="pt-BR" dirty="0" err="1">
                <a:latin typeface="+mn-lt"/>
                <a:ea typeface="Times New Roman" pitchFamily="18" charset="0"/>
                <a:cs typeface="Times New Roman" pitchFamily="18" charset="0"/>
              </a:rPr>
              <a:t>prototipação</a:t>
            </a:r>
            <a:r>
              <a:rPr lang="pt-BR" dirty="0">
                <a:latin typeface="+mn-lt"/>
                <a:ea typeface="Times New Roman" pitchFamily="18" charset="0"/>
                <a:cs typeface="Times New Roman" pitchFamily="18" charset="0"/>
              </a:rPr>
              <a:t> em papel</a:t>
            </a:r>
            <a:endParaRPr lang="pt-BR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45842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1 Título"/>
          <p:cNvSpPr>
            <a:spLocks noGrp="1"/>
          </p:cNvSpPr>
          <p:nvPr>
            <p:ph type="title"/>
          </p:nvPr>
        </p:nvSpPr>
        <p:spPr>
          <a:xfrm>
            <a:off x="500063" y="285750"/>
            <a:ext cx="7467600" cy="846138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pt-BR" dirty="0" smtClean="0"/>
              <a:t>Como se trabalha?</a:t>
            </a:r>
            <a:endParaRPr lang="es-ES" dirty="0" smtClean="0"/>
          </a:p>
        </p:txBody>
      </p:sp>
      <p:sp>
        <p:nvSpPr>
          <p:cNvPr id="15363" name="2 Marcador de contenido"/>
          <p:cNvSpPr>
            <a:spLocks noGrp="1"/>
          </p:cNvSpPr>
          <p:nvPr>
            <p:ph sz="quarter" idx="1"/>
          </p:nvPr>
        </p:nvSpPr>
        <p:spPr>
          <a:xfrm>
            <a:off x="285750" y="1357313"/>
            <a:ext cx="8382000" cy="1733550"/>
          </a:xfrm>
        </p:spPr>
        <p:txBody>
          <a:bodyPr/>
          <a:lstStyle/>
          <a:p>
            <a:pPr lvl="1"/>
            <a:r>
              <a:rPr lang="pt-BR" sz="2000" smtClean="0"/>
              <a:t>Falar ao usuário que tente realizar a tarefa mediante interação direta com o protótipo, fazendo “click” por meio de tocar os botões do protótipo o links, e “type” por meio de escrever a data certa no protótipo.</a:t>
            </a:r>
            <a:endParaRPr lang="es-ES" sz="2000" smtClean="0"/>
          </a:p>
        </p:txBody>
      </p:sp>
      <p:sp>
        <p:nvSpPr>
          <p:cNvPr id="1536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pt-BR"/>
          </a:p>
        </p:txBody>
      </p:sp>
      <p:pic>
        <p:nvPicPr>
          <p:cNvPr id="15365" name="Imagen 4" descr="Transaction-oriented web page being tested as a hand-drawn screen. This is a low fidelity prototype, because it doesn't look like the finished product, but users can still engane with the task flow and the features shown in the drawings.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7121"/>
          <a:stretch>
            <a:fillRect/>
          </a:stretch>
        </p:blipFill>
        <p:spPr bwMode="auto">
          <a:xfrm>
            <a:off x="642938" y="3000375"/>
            <a:ext cx="4857750" cy="347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011" name="Rectangle 3"/>
          <p:cNvSpPr>
            <a:spLocks noChangeArrowheads="1"/>
          </p:cNvSpPr>
          <p:nvPr/>
        </p:nvSpPr>
        <p:spPr bwMode="auto">
          <a:xfrm>
            <a:off x="5507504" y="3926206"/>
            <a:ext cx="2928937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 eaLnBrk="0" hangingPunct="0">
              <a:defRPr/>
            </a:pPr>
            <a:r>
              <a:rPr lang="pt-BR" dirty="0">
                <a:latin typeface="+mn-lt"/>
                <a:ea typeface="Times New Roman" pitchFamily="18" charset="0"/>
                <a:cs typeface="Times New Roman" pitchFamily="18" charset="0"/>
              </a:rPr>
              <a:t>Usuários testando o protótipo de uma página web </a:t>
            </a:r>
            <a:endParaRPr lang="pt-BR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16073854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1 Título"/>
          <p:cNvSpPr>
            <a:spLocks noGrp="1"/>
          </p:cNvSpPr>
          <p:nvPr>
            <p:ph type="title"/>
          </p:nvPr>
        </p:nvSpPr>
        <p:spPr>
          <a:xfrm>
            <a:off x="428625" y="285750"/>
            <a:ext cx="7467600" cy="7747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pt-BR" dirty="0" smtClean="0"/>
              <a:t>Como se trabalha?</a:t>
            </a:r>
            <a:endParaRPr lang="es-ES" dirty="0" smtClean="0"/>
          </a:p>
        </p:txBody>
      </p:sp>
      <p:sp>
        <p:nvSpPr>
          <p:cNvPr id="16387" name="2 Marcador de contenido"/>
          <p:cNvSpPr>
            <a:spLocks noGrp="1"/>
          </p:cNvSpPr>
          <p:nvPr>
            <p:ph sz="quarter" idx="1"/>
          </p:nvPr>
        </p:nvSpPr>
        <p:spPr>
          <a:xfrm>
            <a:off x="285750" y="1214438"/>
            <a:ext cx="8382000" cy="1519237"/>
          </a:xfrm>
        </p:spPr>
        <p:txBody>
          <a:bodyPr/>
          <a:lstStyle/>
          <a:p>
            <a:pPr lvl="1"/>
            <a:r>
              <a:rPr lang="pt-BR" sz="2000" smtClean="0"/>
              <a:t>Um ou dois dos membros de equipe tem que cumprir o papel de “computador”, manipulando as peças de papel para simular como a interface se comporta, mas sem explicar qual é o propósito do trabalho. </a:t>
            </a:r>
          </a:p>
        </p:txBody>
      </p:sp>
      <p:pic>
        <p:nvPicPr>
          <p:cNvPr id="16388" name="Imagen 2" descr="Tabs-based design with three tabs.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9769" b="10841"/>
          <a:stretch>
            <a:fillRect/>
          </a:stretch>
        </p:blipFill>
        <p:spPr bwMode="auto">
          <a:xfrm>
            <a:off x="571500" y="3143250"/>
            <a:ext cx="5399088" cy="314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5" name="Rectangle 3"/>
          <p:cNvSpPr>
            <a:spLocks noChangeArrowheads="1"/>
          </p:cNvSpPr>
          <p:nvPr/>
        </p:nvSpPr>
        <p:spPr bwMode="auto">
          <a:xfrm>
            <a:off x="5970588" y="3357563"/>
            <a:ext cx="242887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 eaLnBrk="0" hangingPunct="0">
              <a:defRPr/>
            </a:pPr>
            <a:r>
              <a:rPr lang="pt-BR" dirty="0">
                <a:latin typeface="+mn-lt"/>
                <a:ea typeface="Times New Roman" pitchFamily="18" charset="0"/>
                <a:cs typeface="Times New Roman" pitchFamily="18" charset="0"/>
              </a:rPr>
              <a:t>Protótipo em papel - abas manipulado por um membro da equipe</a:t>
            </a:r>
            <a:endParaRPr lang="pt-BR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90823352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1 Título"/>
          <p:cNvSpPr>
            <a:spLocks noGrp="1"/>
          </p:cNvSpPr>
          <p:nvPr>
            <p:ph type="title"/>
          </p:nvPr>
        </p:nvSpPr>
        <p:spPr>
          <a:xfrm>
            <a:off x="428625" y="0"/>
            <a:ext cx="7467600" cy="7747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pt-BR" dirty="0" smtClean="0"/>
              <a:t>Como se trabalha?</a:t>
            </a:r>
            <a:endParaRPr lang="es-ES" dirty="0" smtClean="0"/>
          </a:p>
        </p:txBody>
      </p:sp>
      <p:sp>
        <p:nvSpPr>
          <p:cNvPr id="17411" name="2 Marcador de contenido"/>
          <p:cNvSpPr>
            <a:spLocks noGrp="1"/>
          </p:cNvSpPr>
          <p:nvPr>
            <p:ph sz="quarter" idx="1"/>
          </p:nvPr>
        </p:nvSpPr>
        <p:spPr>
          <a:xfrm>
            <a:off x="285750" y="1000125"/>
            <a:ext cx="8382000" cy="1090613"/>
          </a:xfrm>
        </p:spPr>
        <p:txBody>
          <a:bodyPr/>
          <a:lstStyle/>
          <a:p>
            <a:pPr lvl="1"/>
            <a:r>
              <a:rPr lang="pt-BR" sz="2000" smtClean="0"/>
              <a:t>O facilitador (usualmente alguém treinado em usabilidade) dirige a sessão enquanto os demais membros da equipe atuam como observadores.</a:t>
            </a:r>
            <a:endParaRPr lang="es-ES" sz="2000" smtClean="0"/>
          </a:p>
        </p:txBody>
      </p:sp>
      <p:pic>
        <p:nvPicPr>
          <p:cNvPr id="17412" name="Picture 2" descr="Homepage idea, fully rendered in color, being tested  with a printout. This is a high fidelity prototype that looks just like the final website.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6847"/>
          <a:stretch>
            <a:fillRect/>
          </a:stretch>
        </p:blipFill>
        <p:spPr bwMode="auto">
          <a:xfrm>
            <a:off x="500063" y="2143125"/>
            <a:ext cx="4071937" cy="2916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3" name="Rectangle 3"/>
          <p:cNvSpPr>
            <a:spLocks noChangeArrowheads="1"/>
          </p:cNvSpPr>
          <p:nvPr/>
        </p:nvSpPr>
        <p:spPr bwMode="auto">
          <a:xfrm>
            <a:off x="428625" y="5286375"/>
            <a:ext cx="428625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algn="ctr" eaLnBrk="0" hangingPunct="0"/>
            <a:r>
              <a:rPr lang="pt-BR">
                <a:cs typeface="Times New Roman" pitchFamily="18" charset="0"/>
              </a:rPr>
              <a:t>Usuários testando a fidelidade de uma homepage do protótipo em papel</a:t>
            </a:r>
            <a:endParaRPr lang="pt-BR"/>
          </a:p>
        </p:txBody>
      </p:sp>
      <p:pic>
        <p:nvPicPr>
          <p:cNvPr id="17414" name="Picture 4" descr="User testing of a paper mock-up of a cellphone-based interaction.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6198"/>
          <a:stretch>
            <a:fillRect/>
          </a:stretch>
        </p:blipFill>
        <p:spPr bwMode="auto">
          <a:xfrm>
            <a:off x="4857750" y="2138363"/>
            <a:ext cx="4068763" cy="293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5" name="Rectangle 5"/>
          <p:cNvSpPr>
            <a:spLocks noChangeArrowheads="1"/>
          </p:cNvSpPr>
          <p:nvPr/>
        </p:nvSpPr>
        <p:spPr bwMode="auto">
          <a:xfrm>
            <a:off x="5072063" y="5214938"/>
            <a:ext cx="371475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algn="ctr" eaLnBrk="0" hangingPunct="0"/>
            <a:r>
              <a:rPr lang="pt-BR">
                <a:cs typeface="Times New Roman" pitchFamily="18" charset="0"/>
              </a:rPr>
              <a:t>Usuários testando o protótipo em papel de um dispositivo móvel </a:t>
            </a:r>
          </a:p>
          <a:p>
            <a:pPr algn="ctr" eaLnBrk="0" hangingPunct="0"/>
            <a:endParaRPr lang="pt-BR"/>
          </a:p>
        </p:txBody>
      </p:sp>
    </p:spTree>
    <p:extLst>
      <p:ext uri="{BB962C8B-B14F-4D97-AF65-F5344CB8AC3E}">
        <p14:creationId xmlns:p14="http://schemas.microsoft.com/office/powerpoint/2010/main" xmlns="" val="3556505592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pt-BR" smtClean="0"/>
              <a:t>Vantagens 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>
            <a:normAutofit/>
          </a:bodyPr>
          <a:lstStyle/>
          <a:p>
            <a:pPr marL="274320" indent="-274320" fontAlgn="auto">
              <a:spcAft>
                <a:spcPts val="0"/>
              </a:spcAft>
              <a:buFont typeface="Wingdings"/>
              <a:buChar char=""/>
              <a:defRPr/>
            </a:pPr>
            <a:r>
              <a:rPr lang="pt-BR" dirty="0" smtClean="0"/>
              <a:t>As vantagens de fazer um protótipo em papel são:</a:t>
            </a:r>
            <a:endParaRPr lang="es-ES" dirty="0" smtClean="0"/>
          </a:p>
          <a:p>
            <a:pPr marL="640080" lvl="1" indent="-274320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pt-BR" sz="2000" dirty="0" smtClean="0"/>
              <a:t>Lápis e papel é barato e não requer especialista ou programador</a:t>
            </a:r>
          </a:p>
          <a:p>
            <a:pPr marL="640080" lvl="1" indent="-274320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pt-BR" sz="2000" dirty="0" smtClean="0"/>
              <a:t>Você pode rapidamente descobrir qual parte da interface trabalha bem e quais dão problemas. </a:t>
            </a:r>
            <a:endParaRPr lang="es-ES" sz="2000" dirty="0" smtClean="0"/>
          </a:p>
          <a:p>
            <a:pPr marL="640080" lvl="1" indent="-274320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pt-BR" sz="2000" dirty="0" smtClean="0"/>
              <a:t>Como o protótipo é tudo em papel, você pode facilmente fazer modificações imediatamente depois - ou algumas vezes durante - cada teste de usabilidade.  </a:t>
            </a:r>
            <a:endParaRPr lang="es-ES" sz="2000" dirty="0" smtClean="0"/>
          </a:p>
          <a:p>
            <a:pPr marL="640080" lvl="1" indent="-274320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pt-BR" sz="2000" dirty="0" smtClean="0"/>
              <a:t>Podem ser realizados vários testes de usabilidade em um ou dois dias, e não há demora para receber o feedback do usuário.</a:t>
            </a:r>
            <a:endParaRPr lang="es-ES" sz="2000" dirty="0" smtClean="0"/>
          </a:p>
          <a:p>
            <a:pPr marL="640080" lvl="1" indent="-274320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pt-BR" sz="2000" dirty="0" smtClean="0"/>
              <a:t>O protótipo em papel permite refinar e melhorar o design muito rápido baseado em entradas reais do usuário, e pode acontecer antes de escrever a primeira linha de código da interface.</a:t>
            </a:r>
            <a:endParaRPr lang="es-ES" sz="2000" dirty="0" smtClean="0"/>
          </a:p>
          <a:p>
            <a:pPr marL="274320" indent="-274320" fontAlgn="auto">
              <a:spcAft>
                <a:spcPts val="0"/>
              </a:spcAft>
              <a:buFont typeface="Wingdings"/>
              <a:buChar char=""/>
              <a:defRPr/>
            </a:pP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xmlns="" val="2119072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1 Título"/>
          <p:cNvSpPr>
            <a:spLocks noGrp="1"/>
          </p:cNvSpPr>
          <p:nvPr>
            <p:ph type="title"/>
          </p:nvPr>
        </p:nvSpPr>
        <p:spPr>
          <a:xfrm>
            <a:off x="500063" y="214313"/>
            <a:ext cx="7467600" cy="703262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pt-BR" dirty="0" smtClean="0"/>
              <a:t>Benefícios</a:t>
            </a:r>
          </a:p>
        </p:txBody>
      </p:sp>
      <p:sp>
        <p:nvSpPr>
          <p:cNvPr id="19459" name="2 Marcador de contenido"/>
          <p:cNvSpPr>
            <a:spLocks noGrp="1"/>
          </p:cNvSpPr>
          <p:nvPr>
            <p:ph sz="quarter" idx="1"/>
          </p:nvPr>
        </p:nvSpPr>
        <p:spPr>
          <a:xfrm>
            <a:off x="0" y="1143000"/>
            <a:ext cx="8388424" cy="5257800"/>
          </a:xfrm>
        </p:spPr>
        <p:txBody>
          <a:bodyPr/>
          <a:lstStyle/>
          <a:p>
            <a:r>
              <a:rPr lang="pt-BR" sz="2800" dirty="0" smtClean="0"/>
              <a:t>Benefícios da prototipação em papel</a:t>
            </a:r>
            <a:endParaRPr lang="es-ES" sz="2800" dirty="0" smtClean="0"/>
          </a:p>
          <a:p>
            <a:pPr lvl="1"/>
            <a:r>
              <a:rPr lang="pt-BR" sz="2300" dirty="0" smtClean="0"/>
              <a:t>Os benefícios de considerar a usabilidade no começo do projeto são pelo menos dez vezes superiores a considerar depois do projeto. Estudos de realizar o teste de usabilidade depois de um projeto </a:t>
            </a:r>
            <a:r>
              <a:rPr lang="pt-BR" sz="2300" dirty="0" err="1" smtClean="0"/>
              <a:t>freqüentemente</a:t>
            </a:r>
            <a:r>
              <a:rPr lang="pt-BR" sz="2300" dirty="0" smtClean="0"/>
              <a:t> acrescentam cerca de 100% de benefício no valor final do projeto, mas considerar a usabilidade desde o início de um projeto pode beneficiar em 1.000% ou mais o seu valor.</a:t>
            </a:r>
            <a:endParaRPr lang="es-ES" sz="2300" dirty="0" smtClean="0"/>
          </a:p>
          <a:p>
            <a:pPr lvl="1"/>
            <a:r>
              <a:rPr lang="pt-BR" sz="2300" dirty="0" smtClean="0"/>
              <a:t>Provê um feedback do usuário consistente com tempo no processo de desenvolvimento, antes de investir esforço na implementação.</a:t>
            </a:r>
            <a:endParaRPr lang="es-ES" sz="2300" dirty="0" smtClean="0"/>
          </a:p>
          <a:p>
            <a:pPr lvl="1"/>
            <a:r>
              <a:rPr lang="pt-BR" sz="2300" dirty="0" smtClean="0"/>
              <a:t>Promove desenvolvimento iterativo rápido. Pode se experimentar diferentes </a:t>
            </a:r>
            <a:r>
              <a:rPr lang="pt-BR" sz="2300" dirty="0" err="1" smtClean="0"/>
              <a:t>idéias</a:t>
            </a:r>
            <a:r>
              <a:rPr lang="pt-BR" sz="2300" dirty="0" smtClean="0"/>
              <a:t> antes de apostar em uma.</a:t>
            </a:r>
            <a:endParaRPr lang="es-ES" sz="2300" dirty="0" smtClean="0"/>
          </a:p>
        </p:txBody>
      </p:sp>
      <p:pic>
        <p:nvPicPr>
          <p:cNvPr id="19460" name="Picture 4" descr="C:\Documents and Settings\Johana Rosas\Mis documentos\Mis imágenes\Galería multimedia de Microsoft\j0304519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52320" y="5145133"/>
            <a:ext cx="857250" cy="842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998377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pt-BR" smtClean="0"/>
              <a:t>Benefícios</a:t>
            </a:r>
            <a:endParaRPr lang="es-ES" smtClean="0"/>
          </a:p>
        </p:txBody>
      </p:sp>
      <p:sp>
        <p:nvSpPr>
          <p:cNvPr id="20483" name="2 Marcador de contenido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r>
              <a:rPr lang="pt-BR" sz="2800" smtClean="0"/>
              <a:t>Benefícios da prototipação em papel</a:t>
            </a:r>
            <a:endParaRPr lang="es-ES" sz="2800" smtClean="0"/>
          </a:p>
          <a:p>
            <a:pPr lvl="1"/>
            <a:r>
              <a:rPr lang="pt-BR" sz="2400" smtClean="0"/>
              <a:t>Facilita a comunicação dentro do equipe de desenvolvimento e entre os equipes de desenvolvimento e os clientes.</a:t>
            </a:r>
            <a:endParaRPr lang="es-ES" sz="2400" smtClean="0"/>
          </a:p>
          <a:p>
            <a:pPr lvl="1"/>
            <a:r>
              <a:rPr lang="pt-BR" sz="2400" smtClean="0"/>
              <a:t>Inspira criatividade no processo de desenvolvimento do produto.</a:t>
            </a:r>
            <a:endParaRPr lang="es-ES" sz="2400" smtClean="0"/>
          </a:p>
          <a:p>
            <a:pPr lvl="1"/>
            <a:r>
              <a:rPr lang="pt-BR" sz="2400" smtClean="0"/>
              <a:t>Não requer nenhuma habilidade técnica, assim a equipe multidisciplinar pode trabalhar junto, pois todos dominam essa ferramenta desde criança .</a:t>
            </a:r>
            <a:endParaRPr lang="es-ES" sz="2400" smtClean="0"/>
          </a:p>
          <a:p>
            <a:endParaRPr lang="pt-BR" smtClean="0"/>
          </a:p>
          <a:p>
            <a:endParaRPr lang="es-ES" smtClean="0"/>
          </a:p>
        </p:txBody>
      </p:sp>
      <p:pic>
        <p:nvPicPr>
          <p:cNvPr id="20484" name="Picture 4" descr="C:\Documents and Settings\Johana Rosas\Mis documentos\Mis imágenes\Galería multimedia de Microsoft\j0304519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83450" y="4857750"/>
            <a:ext cx="1165225" cy="1144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5" name="Espaço Reservado para Número de Slide 4"/>
          <p:cNvSpPr>
            <a:spLocks noGrp="1"/>
          </p:cNvSpPr>
          <p:nvPr>
            <p:ph type="sldNum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fld id="{D8B19DC7-0B21-4912-AB52-42B3A9682931}" type="slidenum">
              <a:rPr lang="pt-BR">
                <a:solidFill>
                  <a:srgbClr val="FFFFFF"/>
                </a:solidFill>
              </a:rPr>
              <a:pPr eaLnBrk="1" hangingPunct="1"/>
              <a:t>57</a:t>
            </a:fld>
            <a:endParaRPr lang="pt-BR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43092745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1 Título"/>
          <p:cNvSpPr>
            <a:spLocks noGrp="1"/>
          </p:cNvSpPr>
          <p:nvPr>
            <p:ph type="title"/>
          </p:nvPr>
        </p:nvSpPr>
        <p:spPr>
          <a:xfrm>
            <a:off x="357188" y="214313"/>
            <a:ext cx="7467600" cy="7747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pt-BR" dirty="0" smtClean="0"/>
              <a:t>Mitos</a:t>
            </a:r>
          </a:p>
        </p:txBody>
      </p:sp>
      <p:sp>
        <p:nvSpPr>
          <p:cNvPr id="21507" name="2 Marcador de contenido"/>
          <p:cNvSpPr>
            <a:spLocks noGrp="1"/>
          </p:cNvSpPr>
          <p:nvPr>
            <p:ph sz="quarter" idx="1"/>
          </p:nvPr>
        </p:nvSpPr>
        <p:spPr>
          <a:xfrm>
            <a:off x="2667000" y="3429000"/>
            <a:ext cx="5981700" cy="2928937"/>
          </a:xfrm>
        </p:spPr>
        <p:txBody>
          <a:bodyPr>
            <a:normAutofit fontScale="85000" lnSpcReduction="20000"/>
          </a:bodyPr>
          <a:lstStyle/>
          <a:p>
            <a:r>
              <a:rPr lang="pt-BR" dirty="0" smtClean="0"/>
              <a:t>Falso. A prototipação em papel é uma das técnicas mais rápidas e mais baratas que você pode empregar em um processo de concepção. Permite determinar problemas de usabilidade antes de gastar dinheiro implementando algo que não é o trabalho desejado.</a:t>
            </a:r>
            <a:endParaRPr lang="es-ES" dirty="0" smtClean="0"/>
          </a:p>
          <a:p>
            <a:endParaRPr lang="pt-BR" dirty="0" smtClean="0"/>
          </a:p>
        </p:txBody>
      </p:sp>
      <p:sp>
        <p:nvSpPr>
          <p:cNvPr id="5" name="4 Llamada de nube"/>
          <p:cNvSpPr/>
          <p:nvPr/>
        </p:nvSpPr>
        <p:spPr>
          <a:xfrm>
            <a:off x="0" y="714375"/>
            <a:ext cx="5357813" cy="2714625"/>
          </a:xfrm>
          <a:prstGeom prst="cloudCallout">
            <a:avLst>
              <a:gd name="adj1" fmla="val -19102"/>
              <a:gd name="adj2" fmla="val 8132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pt-BR" sz="2400" dirty="0">
                <a:solidFill>
                  <a:schemeClr val="tx1"/>
                </a:solidFill>
              </a:rPr>
              <a:t>“Não vou obter informações suficientes de um método que é tão simples e tão barato”</a:t>
            </a:r>
          </a:p>
        </p:txBody>
      </p:sp>
      <p:pic>
        <p:nvPicPr>
          <p:cNvPr id="21509" name="Picture 5" descr="C:\Documents and Settings\Johana Rosas\Mis documentos\Mis imágenes\Galería multimedia de Microsoft\j0356545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7188" y="4429125"/>
            <a:ext cx="1754187" cy="189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435163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1 Título"/>
          <p:cNvSpPr>
            <a:spLocks noGrp="1"/>
          </p:cNvSpPr>
          <p:nvPr>
            <p:ph type="title"/>
          </p:nvPr>
        </p:nvSpPr>
        <p:spPr>
          <a:xfrm>
            <a:off x="457200" y="152400"/>
            <a:ext cx="7467600" cy="631825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pt-BR" dirty="0" smtClean="0"/>
              <a:t>Mitos</a:t>
            </a:r>
          </a:p>
        </p:txBody>
      </p:sp>
      <p:sp>
        <p:nvSpPr>
          <p:cNvPr id="22531" name="2 Marcador de contenido"/>
          <p:cNvSpPr>
            <a:spLocks noGrp="1"/>
          </p:cNvSpPr>
          <p:nvPr>
            <p:ph sz="quarter" idx="1"/>
          </p:nvPr>
        </p:nvSpPr>
        <p:spPr>
          <a:xfrm>
            <a:off x="3563888" y="3786188"/>
            <a:ext cx="4614862" cy="2381250"/>
          </a:xfrm>
        </p:spPr>
        <p:txBody>
          <a:bodyPr>
            <a:normAutofit fontScale="85000" lnSpcReduction="10000"/>
          </a:bodyPr>
          <a:lstStyle/>
          <a:p>
            <a:r>
              <a:rPr lang="pt-BR" dirty="0" smtClean="0"/>
              <a:t>Falso. Se você espera, pode ser tarde demais para desenvolver todas as interfaces e ir modificando-as de acordo com o feedback do usuário sobre o design.</a:t>
            </a:r>
            <a:endParaRPr lang="es-ES" dirty="0" smtClean="0"/>
          </a:p>
          <a:p>
            <a:endParaRPr lang="pt-BR" dirty="0" smtClean="0"/>
          </a:p>
        </p:txBody>
      </p:sp>
      <p:sp>
        <p:nvSpPr>
          <p:cNvPr id="4" name="3 Llamada de nube"/>
          <p:cNvSpPr/>
          <p:nvPr/>
        </p:nvSpPr>
        <p:spPr>
          <a:xfrm>
            <a:off x="642938" y="714375"/>
            <a:ext cx="5357812" cy="2714625"/>
          </a:xfrm>
          <a:prstGeom prst="cloudCallout">
            <a:avLst>
              <a:gd name="adj1" fmla="val -31602"/>
              <a:gd name="adj2" fmla="val 7515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pt-BR" sz="2400" dirty="0">
                <a:solidFill>
                  <a:schemeClr val="tx1"/>
                </a:solidFill>
              </a:rPr>
              <a:t>“Devemos esperar até que tenhamos uma melhor interface de usuário antes de mostrar aos clientes“</a:t>
            </a:r>
          </a:p>
        </p:txBody>
      </p:sp>
      <p:pic>
        <p:nvPicPr>
          <p:cNvPr id="22533" name="Picture 2" descr="C:\Documents and Settings\Johana Rosas\Mis documentos\Mis imágenes\Galería multimedia de Microsoft\j0079118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5575" y="3786188"/>
            <a:ext cx="1701800" cy="2617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4" name="Espaço Reservado para Número de Slide 5"/>
          <p:cNvSpPr>
            <a:spLocks noGrp="1"/>
          </p:cNvSpPr>
          <p:nvPr>
            <p:ph type="sldNum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fld id="{07F7C63B-9FBC-4963-A0DF-F57066AFEBB2}" type="slidenum">
              <a:rPr lang="pt-BR">
                <a:solidFill>
                  <a:srgbClr val="FFFFFF"/>
                </a:solidFill>
              </a:rPr>
              <a:pPr eaLnBrk="1" hangingPunct="1"/>
              <a:t>59</a:t>
            </a:fld>
            <a:endParaRPr lang="pt-BR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60030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Princípios de Norman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pt-BR" dirty="0"/>
              <a:t>Modelo conceitual</a:t>
            </a:r>
          </a:p>
          <a:p>
            <a:r>
              <a:rPr lang="pt-BR" dirty="0"/>
              <a:t>Visibilidade</a:t>
            </a:r>
          </a:p>
          <a:p>
            <a:r>
              <a:rPr lang="pt-BR" dirty="0"/>
              <a:t>Mapeamento</a:t>
            </a:r>
          </a:p>
          <a:p>
            <a:r>
              <a:rPr lang="pt-BR" dirty="0"/>
              <a:t>Restrição</a:t>
            </a:r>
          </a:p>
          <a:p>
            <a:r>
              <a:rPr lang="pt-BR" i="1" dirty="0"/>
              <a:t>Feedback</a:t>
            </a:r>
          </a:p>
          <a:p>
            <a:r>
              <a:rPr lang="pt-BR" i="1" dirty="0" err="1" smtClean="0"/>
              <a:t>Affordances</a:t>
            </a:r>
            <a:r>
              <a:rPr lang="pt-BR" i="1" dirty="0" smtClean="0"/>
              <a:t> - </a:t>
            </a:r>
            <a:r>
              <a:rPr lang="pt-BR" dirty="0"/>
              <a:t>quanto potencial a forma de um objeto tem para que ele seja manipulado da maneira que pensado para funcionar. </a:t>
            </a:r>
            <a:endParaRPr lang="pt-BR" i="1" dirty="0"/>
          </a:p>
          <a:p>
            <a:r>
              <a:rPr lang="pt-BR" dirty="0"/>
              <a:t>Errar é humano</a:t>
            </a:r>
          </a:p>
          <a:p>
            <a:r>
              <a:rPr lang="pt-BR" dirty="0"/>
              <a:t>Projeto centrado no usuário</a:t>
            </a:r>
          </a:p>
        </p:txBody>
      </p:sp>
    </p:spTree>
    <p:extLst>
      <p:ext uri="{BB962C8B-B14F-4D97-AF65-F5344CB8AC3E}">
        <p14:creationId xmlns:p14="http://schemas.microsoft.com/office/powerpoint/2010/main" xmlns="" val="3932179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28625" y="214313"/>
            <a:ext cx="7467600" cy="631825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z="3200" dirty="0" err="1" smtClean="0"/>
              <a:t>Exemplos</a:t>
            </a:r>
            <a:r>
              <a:rPr lang="en-US" sz="3200" dirty="0" smtClean="0"/>
              <a:t> de </a:t>
            </a:r>
            <a:r>
              <a:rPr lang="en-US" sz="3200" dirty="0" err="1" smtClean="0"/>
              <a:t>Prototipação</a:t>
            </a:r>
            <a:r>
              <a:rPr lang="en-US" sz="3200" dirty="0" smtClean="0"/>
              <a:t> </a:t>
            </a:r>
            <a:r>
              <a:rPr lang="en-US" sz="3200" dirty="0" err="1" smtClean="0"/>
              <a:t>em</a:t>
            </a:r>
            <a:r>
              <a:rPr lang="en-US" sz="3200" dirty="0" smtClean="0"/>
              <a:t> </a:t>
            </a:r>
            <a:r>
              <a:rPr lang="en-US" sz="3200" dirty="0" err="1" smtClean="0"/>
              <a:t>Papel</a:t>
            </a:r>
            <a:endParaRPr lang="pt-BR" sz="3200" dirty="0"/>
          </a:p>
        </p:txBody>
      </p:sp>
      <p:sp>
        <p:nvSpPr>
          <p:cNvPr id="23555" name="Espaço Reservado para Conteúdo 2"/>
          <p:cNvSpPr>
            <a:spLocks noGrp="1"/>
          </p:cNvSpPr>
          <p:nvPr>
            <p:ph sz="quarter" idx="1"/>
          </p:nvPr>
        </p:nvSpPr>
        <p:spPr>
          <a:xfrm>
            <a:off x="457200" y="1000125"/>
            <a:ext cx="7467600" cy="5473700"/>
          </a:xfrm>
        </p:spPr>
        <p:txBody>
          <a:bodyPr/>
          <a:lstStyle/>
          <a:p>
            <a:r>
              <a:rPr lang="en-US" smtClean="0"/>
              <a:t>Home</a:t>
            </a:r>
            <a:endParaRPr lang="pt-BR" smtClean="0"/>
          </a:p>
        </p:txBody>
      </p:sp>
      <p:pic>
        <p:nvPicPr>
          <p:cNvPr id="23557" name="Imagen 1" descr="E:\Johana\3. Cursos\Docente Virtual\Material complementar\prototipagem em papel\Layout de Telas\Hom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4375" y="1500188"/>
            <a:ext cx="6858000" cy="5153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960986242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28625" y="214313"/>
            <a:ext cx="7467600" cy="631825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3600" dirty="0" err="1" smtClean="0"/>
              <a:t>Exemplos</a:t>
            </a:r>
            <a:r>
              <a:rPr lang="en-US" sz="3600" dirty="0" smtClean="0"/>
              <a:t> de </a:t>
            </a:r>
            <a:r>
              <a:rPr lang="en-US" sz="3600" dirty="0" err="1" smtClean="0"/>
              <a:t>Prototipação</a:t>
            </a:r>
            <a:r>
              <a:rPr lang="en-US" sz="3600" dirty="0" smtClean="0"/>
              <a:t> </a:t>
            </a:r>
            <a:r>
              <a:rPr lang="en-US" sz="3600" dirty="0" err="1" smtClean="0"/>
              <a:t>em</a:t>
            </a:r>
            <a:r>
              <a:rPr lang="en-US" sz="3600" dirty="0" smtClean="0"/>
              <a:t> </a:t>
            </a:r>
            <a:r>
              <a:rPr lang="en-US" sz="3600" dirty="0" err="1" smtClean="0"/>
              <a:t>Papel</a:t>
            </a:r>
            <a:endParaRPr lang="pt-BR" sz="3600" dirty="0"/>
          </a:p>
        </p:txBody>
      </p:sp>
      <p:sp>
        <p:nvSpPr>
          <p:cNvPr id="24579" name="Espaço Reservado para Conteúdo 2"/>
          <p:cNvSpPr>
            <a:spLocks noGrp="1"/>
          </p:cNvSpPr>
          <p:nvPr>
            <p:ph sz="quarter" idx="1"/>
          </p:nvPr>
        </p:nvSpPr>
        <p:spPr>
          <a:xfrm>
            <a:off x="457200" y="1000125"/>
            <a:ext cx="7467600" cy="5473700"/>
          </a:xfrm>
        </p:spPr>
        <p:txBody>
          <a:bodyPr/>
          <a:lstStyle/>
          <a:p>
            <a:r>
              <a:rPr lang="en-US" smtClean="0"/>
              <a:t>Busca Avançada</a:t>
            </a:r>
            <a:endParaRPr lang="pt-BR" smtClean="0"/>
          </a:p>
        </p:txBody>
      </p:sp>
      <p:pic>
        <p:nvPicPr>
          <p:cNvPr id="24581" name="Imagen 2" descr="E:\Johana\3. Cursos\Docente Virtual\Material complementar\prototipagem em papel\Layout de Telas\Busca Avancada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8625" y="1500188"/>
            <a:ext cx="6858000" cy="5138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572447567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28625" y="214313"/>
            <a:ext cx="7467600" cy="631825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3600" dirty="0" err="1" smtClean="0"/>
              <a:t>Exemplos</a:t>
            </a:r>
            <a:r>
              <a:rPr lang="en-US" sz="3600" dirty="0" smtClean="0"/>
              <a:t> de </a:t>
            </a:r>
            <a:r>
              <a:rPr lang="en-US" sz="3600" dirty="0" err="1" smtClean="0"/>
              <a:t>Prototipação</a:t>
            </a:r>
            <a:r>
              <a:rPr lang="en-US" sz="3600" dirty="0" smtClean="0"/>
              <a:t> </a:t>
            </a:r>
            <a:r>
              <a:rPr lang="en-US" sz="3600" dirty="0" err="1" smtClean="0"/>
              <a:t>em</a:t>
            </a:r>
            <a:r>
              <a:rPr lang="en-US" sz="3600" dirty="0" smtClean="0"/>
              <a:t> </a:t>
            </a:r>
            <a:r>
              <a:rPr lang="en-US" sz="3600" dirty="0" err="1" smtClean="0"/>
              <a:t>Papel</a:t>
            </a:r>
            <a:endParaRPr lang="pt-BR" sz="3600" dirty="0"/>
          </a:p>
        </p:txBody>
      </p:sp>
      <p:sp>
        <p:nvSpPr>
          <p:cNvPr id="25603" name="Espaço Reservado para Conteúdo 2"/>
          <p:cNvSpPr>
            <a:spLocks noGrp="1"/>
          </p:cNvSpPr>
          <p:nvPr>
            <p:ph sz="quarter" idx="1"/>
          </p:nvPr>
        </p:nvSpPr>
        <p:spPr>
          <a:xfrm>
            <a:off x="457200" y="1000125"/>
            <a:ext cx="7467600" cy="5473700"/>
          </a:xfrm>
        </p:spPr>
        <p:txBody>
          <a:bodyPr/>
          <a:lstStyle/>
          <a:p>
            <a:r>
              <a:rPr lang="en-US" dirty="0" err="1" smtClean="0"/>
              <a:t>Cadastro</a:t>
            </a:r>
            <a:r>
              <a:rPr lang="en-US" dirty="0" smtClean="0"/>
              <a:t> de Pessoa </a:t>
            </a:r>
            <a:r>
              <a:rPr lang="en-US" dirty="0" err="1" smtClean="0"/>
              <a:t>Física</a:t>
            </a:r>
            <a:endParaRPr lang="pt-BR" dirty="0" smtClean="0"/>
          </a:p>
        </p:txBody>
      </p:sp>
      <p:pic>
        <p:nvPicPr>
          <p:cNvPr id="25605" name="Imagen 3" descr="E:\Johana\3. Cursos\Docente Virtual\Material complementar\prototipagem em papel\Layout de Telas\Cadastro Pessoa Fisica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2938" y="1643063"/>
            <a:ext cx="6572250" cy="4921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40494300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28625" y="214313"/>
            <a:ext cx="7467600" cy="631825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3600" dirty="0" err="1" smtClean="0"/>
              <a:t>Exemplos</a:t>
            </a:r>
            <a:r>
              <a:rPr lang="en-US" sz="3600" dirty="0" smtClean="0"/>
              <a:t> de </a:t>
            </a:r>
            <a:r>
              <a:rPr lang="en-US" sz="3600" dirty="0" err="1" smtClean="0"/>
              <a:t>Prototipação</a:t>
            </a:r>
            <a:r>
              <a:rPr lang="en-US" sz="3600" dirty="0" smtClean="0"/>
              <a:t> </a:t>
            </a:r>
            <a:r>
              <a:rPr lang="en-US" sz="3600" dirty="0" err="1" smtClean="0"/>
              <a:t>em</a:t>
            </a:r>
            <a:r>
              <a:rPr lang="en-US" sz="3600" dirty="0" smtClean="0"/>
              <a:t> </a:t>
            </a:r>
            <a:r>
              <a:rPr lang="en-US" sz="3600" dirty="0" err="1" smtClean="0"/>
              <a:t>Papel</a:t>
            </a:r>
            <a:endParaRPr lang="pt-BR" sz="3600" dirty="0"/>
          </a:p>
        </p:txBody>
      </p:sp>
      <p:sp>
        <p:nvSpPr>
          <p:cNvPr id="26627" name="Espaço Reservado para Conteúdo 2"/>
          <p:cNvSpPr>
            <a:spLocks noGrp="1"/>
          </p:cNvSpPr>
          <p:nvPr>
            <p:ph sz="quarter" idx="1"/>
          </p:nvPr>
        </p:nvSpPr>
        <p:spPr>
          <a:xfrm>
            <a:off x="457200" y="1000125"/>
            <a:ext cx="7467600" cy="5473700"/>
          </a:xfrm>
        </p:spPr>
        <p:txBody>
          <a:bodyPr/>
          <a:lstStyle/>
          <a:p>
            <a:r>
              <a:rPr lang="en-US" dirty="0" smtClean="0"/>
              <a:t>Central de </a:t>
            </a:r>
            <a:r>
              <a:rPr lang="en-US" dirty="0" err="1" smtClean="0"/>
              <a:t>Atendimento</a:t>
            </a:r>
            <a:endParaRPr lang="pt-BR" dirty="0" smtClean="0"/>
          </a:p>
        </p:txBody>
      </p:sp>
      <p:pic>
        <p:nvPicPr>
          <p:cNvPr id="26629" name="Imagen 4" descr="E:\Johana\3. Cursos\Docente Virtual\Material complementar\prototipagem em papel\Layout de Telas\Central de Atendimento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4375" y="1643063"/>
            <a:ext cx="6572250" cy="4932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522819290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28625" y="214313"/>
            <a:ext cx="7467600" cy="631825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3600" dirty="0" err="1" smtClean="0"/>
              <a:t>Exemplos</a:t>
            </a:r>
            <a:r>
              <a:rPr lang="en-US" sz="3600" dirty="0" smtClean="0"/>
              <a:t> de </a:t>
            </a:r>
            <a:r>
              <a:rPr lang="en-US" sz="3600" dirty="0" err="1" smtClean="0"/>
              <a:t>Prototipação</a:t>
            </a:r>
            <a:r>
              <a:rPr lang="en-US" sz="3600" dirty="0" smtClean="0"/>
              <a:t> </a:t>
            </a:r>
            <a:r>
              <a:rPr lang="en-US" sz="3600" dirty="0" err="1" smtClean="0"/>
              <a:t>em</a:t>
            </a:r>
            <a:r>
              <a:rPr lang="en-US" sz="3600" dirty="0" smtClean="0"/>
              <a:t> </a:t>
            </a:r>
            <a:r>
              <a:rPr lang="en-US" sz="3600" dirty="0" err="1" smtClean="0"/>
              <a:t>Papel</a:t>
            </a:r>
            <a:endParaRPr lang="pt-BR" sz="3600" dirty="0"/>
          </a:p>
        </p:txBody>
      </p:sp>
      <p:sp>
        <p:nvSpPr>
          <p:cNvPr id="27651" name="Espaço Reservado para Conteúdo 2"/>
          <p:cNvSpPr>
            <a:spLocks noGrp="1"/>
          </p:cNvSpPr>
          <p:nvPr>
            <p:ph sz="quarter" idx="1"/>
          </p:nvPr>
        </p:nvSpPr>
        <p:spPr>
          <a:xfrm>
            <a:off x="457200" y="1000125"/>
            <a:ext cx="7467600" cy="5473700"/>
          </a:xfrm>
        </p:spPr>
        <p:txBody>
          <a:bodyPr/>
          <a:lstStyle/>
          <a:p>
            <a:r>
              <a:rPr lang="en-US" smtClean="0"/>
              <a:t>Compras</a:t>
            </a:r>
            <a:endParaRPr lang="pt-BR" smtClean="0"/>
          </a:p>
        </p:txBody>
      </p:sp>
      <p:sp>
        <p:nvSpPr>
          <p:cNvPr id="27652" name="Espaço Reservado para Número de Slide 3"/>
          <p:cNvSpPr>
            <a:spLocks noGrp="1"/>
          </p:cNvSpPr>
          <p:nvPr>
            <p:ph type="sldNum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fld id="{D6CADA14-ED40-4F70-8456-C3FF2B4B80EB}" type="slidenum">
              <a:rPr lang="pt-BR">
                <a:solidFill>
                  <a:srgbClr val="FFFFFF"/>
                </a:solidFill>
              </a:rPr>
              <a:pPr eaLnBrk="1" hangingPunct="1"/>
              <a:t>64</a:t>
            </a:fld>
            <a:endParaRPr lang="pt-BR">
              <a:solidFill>
                <a:srgbClr val="FFFFFF"/>
              </a:solidFill>
            </a:endParaRPr>
          </a:p>
        </p:txBody>
      </p:sp>
      <p:pic>
        <p:nvPicPr>
          <p:cNvPr id="27653" name="Imagen 5" descr="E:\Johana\3. Cursos\Docente Virtual\Material complementar\prototipagem em papel\Layout de Telas\Compras 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1500" y="1643063"/>
            <a:ext cx="6715125" cy="504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966471504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Web</a:t>
            </a:r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B2D7C-8169-4AE6-A194-D58D0DDD1C70}" type="slidenum">
              <a:rPr lang="pt-BR" smtClean="0"/>
              <a:pPr/>
              <a:t>65</a:t>
            </a:fld>
            <a:endParaRPr lang="pt-BR"/>
          </a:p>
        </p:txBody>
      </p:sp>
      <p:sp>
        <p:nvSpPr>
          <p:cNvPr id="5" name="Retângulo 4">
            <a:hlinkClick r:id="rId2" action="ppaction://hlinkfile"/>
          </p:cNvPr>
          <p:cNvSpPr/>
          <p:nvPr/>
        </p:nvSpPr>
        <p:spPr>
          <a:xfrm>
            <a:off x="2762246" y="2995899"/>
            <a:ext cx="2664296" cy="16643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6" name="CaixaDeTexto 5"/>
          <p:cNvSpPr txBox="1"/>
          <p:nvPr/>
        </p:nvSpPr>
        <p:spPr>
          <a:xfrm>
            <a:off x="791580" y="3643402"/>
            <a:ext cx="13681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 smtClean="0"/>
              <a:t>Web 2.0</a:t>
            </a:r>
            <a:endParaRPr lang="pt-BR" dirty="0"/>
          </a:p>
        </p:txBody>
      </p:sp>
      <p:sp>
        <p:nvSpPr>
          <p:cNvPr id="7" name="CaixaDeTexto 6"/>
          <p:cNvSpPr txBox="1"/>
          <p:nvPr/>
        </p:nvSpPr>
        <p:spPr>
          <a:xfrm>
            <a:off x="791580" y="5705875"/>
            <a:ext cx="13681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 smtClean="0"/>
              <a:t>Web 3.0</a:t>
            </a:r>
            <a:endParaRPr lang="pt-BR" dirty="0"/>
          </a:p>
        </p:txBody>
      </p:sp>
      <p:sp>
        <p:nvSpPr>
          <p:cNvPr id="8" name="Retângulo 7">
            <a:hlinkClick r:id="rId3" action="ppaction://hlinkfile"/>
          </p:cNvPr>
          <p:cNvSpPr/>
          <p:nvPr/>
        </p:nvSpPr>
        <p:spPr>
          <a:xfrm>
            <a:off x="2798250" y="4960966"/>
            <a:ext cx="2592288" cy="14401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9" name="CaixaDeTexto 8"/>
          <p:cNvSpPr txBox="1"/>
          <p:nvPr/>
        </p:nvSpPr>
        <p:spPr>
          <a:xfrm>
            <a:off x="725819" y="1865876"/>
            <a:ext cx="13681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 smtClean="0"/>
              <a:t>Evolução Web </a:t>
            </a:r>
            <a:endParaRPr lang="pt-BR" dirty="0"/>
          </a:p>
        </p:txBody>
      </p:sp>
      <p:sp>
        <p:nvSpPr>
          <p:cNvPr id="10" name="Retângulo 9">
            <a:hlinkClick r:id="rId4" action="ppaction://hlinkfile"/>
          </p:cNvPr>
          <p:cNvSpPr/>
          <p:nvPr/>
        </p:nvSpPr>
        <p:spPr>
          <a:xfrm>
            <a:off x="2762246" y="1268760"/>
            <a:ext cx="2664296" cy="14401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xmlns="" val="1513168895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Um bom projeto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25963"/>
          </a:xfrm>
        </p:spPr>
        <p:txBody>
          <a:bodyPr>
            <a:normAutofit fontScale="77500" lnSpcReduction="20000"/>
          </a:bodyPr>
          <a:lstStyle/>
          <a:p>
            <a:r>
              <a:rPr lang="pt-BR" dirty="0"/>
              <a:t>NÃO é apenas aplicar diretrizes e </a:t>
            </a:r>
            <a:r>
              <a:rPr lang="pt-BR" i="1" dirty="0" err="1"/>
              <a:t>checklists</a:t>
            </a:r>
            <a:endParaRPr lang="pt-BR" i="1" dirty="0"/>
          </a:p>
          <a:p>
            <a:pPr lvl="1"/>
            <a:r>
              <a:rPr lang="pt-BR" dirty="0" smtClean="0"/>
              <a:t>Eles </a:t>
            </a:r>
            <a:r>
              <a:rPr lang="pt-BR" dirty="0"/>
              <a:t>ajudam, mas projeto centrado no usuário (UCD) </a:t>
            </a:r>
            <a:r>
              <a:rPr lang="pt-BR" dirty="0" smtClean="0"/>
              <a:t>é mais </a:t>
            </a:r>
            <a:r>
              <a:rPr lang="pt-BR" dirty="0"/>
              <a:t>que </a:t>
            </a:r>
            <a:r>
              <a:rPr lang="pt-BR" dirty="0" smtClean="0"/>
              <a:t>  isso</a:t>
            </a:r>
            <a:r>
              <a:rPr lang="pt-BR" dirty="0"/>
              <a:t>: é uma filosofia</a:t>
            </a:r>
          </a:p>
          <a:p>
            <a:r>
              <a:rPr lang="pt-BR" dirty="0" smtClean="0"/>
              <a:t>NÃO </a:t>
            </a:r>
            <a:r>
              <a:rPr lang="pt-BR" dirty="0"/>
              <a:t>é usar o projetista como usuário modelo</a:t>
            </a:r>
          </a:p>
          <a:p>
            <a:pPr lvl="1"/>
            <a:r>
              <a:rPr lang="pt-BR" dirty="0" smtClean="0"/>
              <a:t> </a:t>
            </a:r>
            <a:r>
              <a:rPr lang="pt-BR" dirty="0"/>
              <a:t>É necessário conhecer os usuários reais</a:t>
            </a:r>
          </a:p>
          <a:p>
            <a:pPr lvl="1"/>
            <a:r>
              <a:rPr lang="pt-BR" dirty="0" smtClean="0"/>
              <a:t>É </a:t>
            </a:r>
            <a:r>
              <a:rPr lang="pt-BR" dirty="0"/>
              <a:t>necessário conhecer as variações entre diferentes </a:t>
            </a:r>
            <a:r>
              <a:rPr lang="pt-BR" dirty="0" smtClean="0"/>
              <a:t>seres humanos</a:t>
            </a:r>
            <a:endParaRPr lang="pt-BR" dirty="0"/>
          </a:p>
          <a:p>
            <a:r>
              <a:rPr lang="pt-BR" dirty="0" smtClean="0"/>
              <a:t>NÃO </a:t>
            </a:r>
            <a:r>
              <a:rPr lang="pt-BR" dirty="0"/>
              <a:t>é apenas senso comum</a:t>
            </a:r>
          </a:p>
          <a:p>
            <a:pPr lvl="1"/>
            <a:r>
              <a:rPr lang="pt-BR" dirty="0" smtClean="0"/>
              <a:t>Saber </a:t>
            </a:r>
            <a:r>
              <a:rPr lang="pt-BR" dirty="0"/>
              <a:t>como projetar um alarme de incêndio </a:t>
            </a:r>
            <a:r>
              <a:rPr lang="pt-BR" dirty="0" smtClean="0"/>
              <a:t>garantindo que </a:t>
            </a:r>
            <a:r>
              <a:rPr lang="pt-BR" dirty="0"/>
              <a:t>ele será ouvido sobre quaisquer outros </a:t>
            </a:r>
            <a:r>
              <a:rPr lang="pt-BR" dirty="0" smtClean="0"/>
              <a:t>sons ambientes </a:t>
            </a:r>
            <a:r>
              <a:rPr lang="pt-BR" dirty="0"/>
              <a:t>é algo que nem todos sabem fazer</a:t>
            </a:r>
          </a:p>
          <a:p>
            <a:pPr lvl="1"/>
            <a:r>
              <a:rPr lang="pt-BR" dirty="0" smtClean="0"/>
              <a:t>Um </a:t>
            </a:r>
            <a:r>
              <a:rPr lang="pt-BR" dirty="0"/>
              <a:t>especialista em fatores humanos sabe aonde ou </a:t>
            </a:r>
            <a:r>
              <a:rPr lang="pt-BR" dirty="0" smtClean="0"/>
              <a:t>como obter </a:t>
            </a:r>
            <a:r>
              <a:rPr lang="pt-BR" dirty="0"/>
              <a:t>as informações necessárias para responder </a:t>
            </a:r>
            <a:r>
              <a:rPr lang="pt-BR" dirty="0" smtClean="0"/>
              <a:t>a questões </a:t>
            </a:r>
            <a:r>
              <a:rPr lang="pt-BR" dirty="0"/>
              <a:t>de projeto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B2D7C-8169-4AE6-A194-D58D0DDD1C70}" type="slidenum">
              <a:rPr lang="pt-BR" smtClean="0"/>
              <a:pPr/>
              <a:t>66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xmlns="" val="2513646955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err="1" smtClean="0"/>
              <a:t>CheckList</a:t>
            </a:r>
            <a:r>
              <a:rPr lang="pt-BR" dirty="0" smtClean="0"/>
              <a:t> Usabilidade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57200" y="1340768"/>
            <a:ext cx="7620000" cy="5060032"/>
          </a:xfrm>
        </p:spPr>
        <p:txBody>
          <a:bodyPr>
            <a:normAutofit fontScale="70000" lnSpcReduction="20000"/>
          </a:bodyPr>
          <a:lstStyle/>
          <a:p>
            <a:pPr marL="114300" indent="0">
              <a:buNone/>
            </a:pPr>
            <a:r>
              <a:rPr lang="pt-BR" dirty="0" smtClean="0"/>
              <a:t>A </a:t>
            </a:r>
            <a:r>
              <a:rPr lang="pt-BR" dirty="0"/>
              <a:t>lista abaixo é o básico que pode (e deve) ser usado em qualquer análise heurística. Existem várias listas similares, no </a:t>
            </a:r>
            <a:r>
              <a:rPr lang="pt-BR" dirty="0" smtClean="0"/>
              <a:t>entanto essa lista do Dr. Peter </a:t>
            </a:r>
            <a:r>
              <a:rPr lang="pt-BR" dirty="0" err="1" smtClean="0"/>
              <a:t>Meyers</a:t>
            </a:r>
            <a:r>
              <a:rPr lang="pt-BR" dirty="0" smtClean="0"/>
              <a:t> serve </a:t>
            </a:r>
            <a:r>
              <a:rPr lang="pt-BR" dirty="0"/>
              <a:t>a qualquer propósito.</a:t>
            </a:r>
          </a:p>
          <a:p>
            <a:pPr marL="114300" indent="0">
              <a:lnSpc>
                <a:spcPct val="150000"/>
              </a:lnSpc>
              <a:buNone/>
            </a:pPr>
            <a:r>
              <a:rPr lang="pt-BR" b="1" dirty="0"/>
              <a:t>Acessibilidade</a:t>
            </a:r>
          </a:p>
          <a:p>
            <a:pPr>
              <a:lnSpc>
                <a:spcPct val="150000"/>
              </a:lnSpc>
            </a:pPr>
            <a:r>
              <a:rPr lang="pt-BR" dirty="0"/>
              <a:t>Tempo de abertura do site é razoável</a:t>
            </a:r>
          </a:p>
          <a:p>
            <a:pPr>
              <a:lnSpc>
                <a:spcPct val="150000"/>
              </a:lnSpc>
            </a:pPr>
            <a:r>
              <a:rPr lang="pt-BR" dirty="0"/>
              <a:t>Contraste entre texto e fundo é adequado</a:t>
            </a:r>
          </a:p>
          <a:p>
            <a:pPr>
              <a:lnSpc>
                <a:spcPct val="150000"/>
              </a:lnSpc>
            </a:pPr>
            <a:r>
              <a:rPr lang="pt-BR" dirty="0"/>
              <a:t>Tamanho de fonte / espaçamento facilita a leitura</a:t>
            </a:r>
          </a:p>
          <a:p>
            <a:pPr>
              <a:lnSpc>
                <a:spcPct val="150000"/>
              </a:lnSpc>
            </a:pPr>
            <a:r>
              <a:rPr lang="pt-BR" dirty="0"/>
              <a:t>Flash e add-ons são usados moderadamente</a:t>
            </a:r>
          </a:p>
          <a:p>
            <a:pPr>
              <a:lnSpc>
                <a:spcPct val="150000"/>
              </a:lnSpc>
            </a:pPr>
            <a:r>
              <a:rPr lang="pt-BR" dirty="0"/>
              <a:t>Imagens possuem ALT </a:t>
            </a:r>
            <a:r>
              <a:rPr lang="pt-BR" dirty="0" err="1"/>
              <a:t>tags</a:t>
            </a:r>
            <a:endParaRPr lang="pt-BR" dirty="0"/>
          </a:p>
          <a:p>
            <a:pPr>
              <a:lnSpc>
                <a:spcPct val="150000"/>
              </a:lnSpc>
            </a:pPr>
            <a:r>
              <a:rPr lang="pt-BR" dirty="0"/>
              <a:t>Site tem uma página de Erro 404</a:t>
            </a:r>
          </a:p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B2D7C-8169-4AE6-A194-D58D0DDD1C70}" type="slidenum">
              <a:rPr lang="pt-BR" smtClean="0"/>
              <a:pPr/>
              <a:t>67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xmlns="" val="521676877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114300" indent="0">
              <a:lnSpc>
                <a:spcPct val="200000"/>
              </a:lnSpc>
              <a:buNone/>
            </a:pPr>
            <a:r>
              <a:rPr lang="pt-BR" b="1" dirty="0"/>
              <a:t>Identidade</a:t>
            </a:r>
          </a:p>
          <a:p>
            <a:pPr>
              <a:lnSpc>
                <a:spcPct val="200000"/>
              </a:lnSpc>
            </a:pPr>
            <a:r>
              <a:rPr lang="pt-BR" dirty="0"/>
              <a:t>Logo do site está bem posicionado</a:t>
            </a:r>
          </a:p>
          <a:p>
            <a:pPr>
              <a:lnSpc>
                <a:spcPct val="200000"/>
              </a:lnSpc>
            </a:pPr>
            <a:r>
              <a:rPr lang="pt-BR" dirty="0" err="1"/>
              <a:t>Tagline</a:t>
            </a:r>
            <a:r>
              <a:rPr lang="pt-BR" dirty="0"/>
              <a:t> da empresa é clara</a:t>
            </a:r>
          </a:p>
          <a:p>
            <a:pPr>
              <a:lnSpc>
                <a:spcPct val="200000"/>
              </a:lnSpc>
            </a:pPr>
            <a:r>
              <a:rPr lang="pt-BR" dirty="0"/>
              <a:t>Propósito do site é entendido em 5 segundos</a:t>
            </a:r>
          </a:p>
          <a:p>
            <a:pPr>
              <a:lnSpc>
                <a:spcPct val="200000"/>
              </a:lnSpc>
            </a:pPr>
            <a:r>
              <a:rPr lang="pt-BR" dirty="0"/>
              <a:t>Acesso rápido a informação da empresa</a:t>
            </a:r>
          </a:p>
          <a:p>
            <a:pPr>
              <a:lnSpc>
                <a:spcPct val="200000"/>
              </a:lnSpc>
            </a:pPr>
            <a:r>
              <a:rPr lang="pt-BR" dirty="0"/>
              <a:t>Acesso rápido a contato com a empresa</a:t>
            </a:r>
          </a:p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B2D7C-8169-4AE6-A194-D58D0DDD1C70}" type="slidenum">
              <a:rPr lang="pt-BR" smtClean="0"/>
              <a:pPr/>
              <a:t>68</a:t>
            </a:fld>
            <a:endParaRPr lang="pt-BR"/>
          </a:p>
        </p:txBody>
      </p:sp>
      <p:sp>
        <p:nvSpPr>
          <p:cNvPr id="5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</p:spPr>
        <p:txBody>
          <a:bodyPr/>
          <a:lstStyle/>
          <a:p>
            <a:r>
              <a:rPr lang="pt-BR" dirty="0" err="1" smtClean="0"/>
              <a:t>CheckList</a:t>
            </a:r>
            <a:r>
              <a:rPr lang="pt-BR" dirty="0" smtClean="0"/>
              <a:t> Usabilidade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xmlns="" val="1594220730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marL="114300" indent="0">
              <a:lnSpc>
                <a:spcPct val="200000"/>
              </a:lnSpc>
              <a:buNone/>
            </a:pPr>
            <a:r>
              <a:rPr lang="pt-BR" b="1" dirty="0"/>
              <a:t>Navegação</a:t>
            </a:r>
          </a:p>
          <a:p>
            <a:pPr>
              <a:lnSpc>
                <a:spcPct val="200000"/>
              </a:lnSpc>
            </a:pPr>
            <a:r>
              <a:rPr lang="pt-BR" dirty="0"/>
              <a:t>Navegação principal é facilmente identificável</a:t>
            </a:r>
          </a:p>
          <a:p>
            <a:pPr>
              <a:lnSpc>
                <a:spcPct val="200000"/>
              </a:lnSpc>
            </a:pPr>
            <a:r>
              <a:rPr lang="pt-BR" dirty="0"/>
              <a:t>Itens de navegação são claros e concisos</a:t>
            </a:r>
          </a:p>
          <a:p>
            <a:pPr>
              <a:lnSpc>
                <a:spcPct val="200000"/>
              </a:lnSpc>
            </a:pPr>
            <a:r>
              <a:rPr lang="pt-BR" dirty="0"/>
              <a:t>Quantidade de botões e links é razoável</a:t>
            </a:r>
          </a:p>
          <a:p>
            <a:pPr>
              <a:lnSpc>
                <a:spcPct val="200000"/>
              </a:lnSpc>
            </a:pPr>
            <a:r>
              <a:rPr lang="pt-BR" dirty="0"/>
              <a:t>Logo do site é </a:t>
            </a:r>
            <a:r>
              <a:rPr lang="pt-BR" dirty="0" err="1"/>
              <a:t>linkado</a:t>
            </a:r>
            <a:r>
              <a:rPr lang="pt-BR" dirty="0"/>
              <a:t> à página inicial</a:t>
            </a:r>
          </a:p>
          <a:p>
            <a:pPr>
              <a:lnSpc>
                <a:spcPct val="200000"/>
              </a:lnSpc>
            </a:pPr>
            <a:r>
              <a:rPr lang="pt-BR" dirty="0"/>
              <a:t>Links são consistentes e fáceis de serem identificados</a:t>
            </a:r>
          </a:p>
          <a:p>
            <a:pPr>
              <a:lnSpc>
                <a:spcPct val="200000"/>
              </a:lnSpc>
            </a:pPr>
            <a:r>
              <a:rPr lang="pt-BR" dirty="0"/>
              <a:t>Caixa de busca é de fácil acesso</a:t>
            </a:r>
          </a:p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B2D7C-8169-4AE6-A194-D58D0DDD1C70}" type="slidenum">
              <a:rPr lang="pt-BR" smtClean="0"/>
              <a:pPr/>
              <a:t>69</a:t>
            </a:fld>
            <a:endParaRPr lang="pt-BR"/>
          </a:p>
        </p:txBody>
      </p:sp>
      <p:sp>
        <p:nvSpPr>
          <p:cNvPr id="5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</p:spPr>
        <p:txBody>
          <a:bodyPr/>
          <a:lstStyle/>
          <a:p>
            <a:r>
              <a:rPr lang="pt-BR" dirty="0" err="1" smtClean="0"/>
              <a:t>CheckList</a:t>
            </a:r>
            <a:r>
              <a:rPr lang="pt-BR" dirty="0" smtClean="0"/>
              <a:t> Usabilidade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xmlns="" val="347617908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560" y="845383"/>
            <a:ext cx="7553325" cy="5133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tângulo 3"/>
          <p:cNvSpPr/>
          <p:nvPr/>
        </p:nvSpPr>
        <p:spPr>
          <a:xfrm>
            <a:off x="899592" y="6093296"/>
            <a:ext cx="691276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dirty="0"/>
              <a:t>Princípios e Metas da Usabilidade (adaptado de PREECE et al., 2005)</a:t>
            </a:r>
          </a:p>
        </p:txBody>
      </p:sp>
    </p:spTree>
    <p:extLst>
      <p:ext uri="{BB962C8B-B14F-4D97-AF65-F5344CB8AC3E}">
        <p14:creationId xmlns:p14="http://schemas.microsoft.com/office/powerpoint/2010/main" xmlns="" val="63500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25963"/>
          </a:xfrm>
        </p:spPr>
        <p:txBody>
          <a:bodyPr>
            <a:normAutofit fontScale="55000" lnSpcReduction="20000"/>
          </a:bodyPr>
          <a:lstStyle/>
          <a:p>
            <a:pPr marL="114300" indent="0">
              <a:lnSpc>
                <a:spcPct val="150000"/>
              </a:lnSpc>
              <a:buNone/>
            </a:pPr>
            <a:r>
              <a:rPr lang="pt-BR" b="1" dirty="0" smtClean="0"/>
              <a:t>Conteúdo</a:t>
            </a:r>
          </a:p>
          <a:p>
            <a:pPr marL="114300" indent="0">
              <a:lnSpc>
                <a:spcPct val="150000"/>
              </a:lnSpc>
              <a:buNone/>
            </a:pPr>
            <a:endParaRPr lang="pt-BR" b="1" dirty="0"/>
          </a:p>
          <a:p>
            <a:pPr>
              <a:lnSpc>
                <a:spcPct val="150000"/>
              </a:lnSpc>
            </a:pPr>
            <a:r>
              <a:rPr lang="pt-BR" dirty="0"/>
              <a:t>Títulos são claros e descritivos</a:t>
            </a:r>
          </a:p>
          <a:p>
            <a:pPr>
              <a:lnSpc>
                <a:spcPct val="150000"/>
              </a:lnSpc>
            </a:pPr>
            <a:r>
              <a:rPr lang="pt-BR" dirty="0"/>
              <a:t>Conteúdo crítico está acima da dobra</a:t>
            </a:r>
          </a:p>
          <a:p>
            <a:pPr>
              <a:lnSpc>
                <a:spcPct val="150000"/>
              </a:lnSpc>
            </a:pPr>
            <a:r>
              <a:rPr lang="pt-BR" dirty="0"/>
              <a:t>Estilos e cores são consistentes</a:t>
            </a:r>
          </a:p>
          <a:p>
            <a:pPr>
              <a:lnSpc>
                <a:spcPct val="150000"/>
              </a:lnSpc>
            </a:pPr>
            <a:r>
              <a:rPr lang="pt-BR" dirty="0"/>
              <a:t>Ênfase (</a:t>
            </a:r>
            <a:r>
              <a:rPr lang="pt-BR" dirty="0" err="1"/>
              <a:t>bold</a:t>
            </a:r>
            <a:r>
              <a:rPr lang="pt-BR" dirty="0"/>
              <a:t>, </a:t>
            </a:r>
            <a:r>
              <a:rPr lang="pt-BR" dirty="0" err="1"/>
              <a:t>etc</a:t>
            </a:r>
            <a:r>
              <a:rPr lang="pt-BR" dirty="0"/>
              <a:t>) é usado de forma moderada e adequada</a:t>
            </a:r>
          </a:p>
          <a:p>
            <a:pPr>
              <a:lnSpc>
                <a:spcPct val="150000"/>
              </a:lnSpc>
            </a:pPr>
            <a:r>
              <a:rPr lang="pt-BR" dirty="0"/>
              <a:t>Anúncios e pop-ups são não obstrutivos </a:t>
            </a:r>
          </a:p>
          <a:p>
            <a:pPr>
              <a:lnSpc>
                <a:spcPct val="150000"/>
              </a:lnSpc>
            </a:pPr>
            <a:r>
              <a:rPr lang="pt-BR" dirty="0"/>
              <a:t>Texto é conciso e explicativo</a:t>
            </a:r>
          </a:p>
          <a:p>
            <a:pPr>
              <a:lnSpc>
                <a:spcPct val="150000"/>
              </a:lnSpc>
            </a:pPr>
            <a:r>
              <a:rPr lang="pt-BR" dirty="0" err="1"/>
              <a:t>URLs</a:t>
            </a:r>
            <a:r>
              <a:rPr lang="pt-BR" dirty="0"/>
              <a:t> são amigáveis</a:t>
            </a:r>
          </a:p>
          <a:p>
            <a:pPr>
              <a:lnSpc>
                <a:spcPct val="150000"/>
              </a:lnSpc>
            </a:pPr>
            <a:r>
              <a:rPr lang="pt-BR" dirty="0"/>
              <a:t>Títulos HTML são explicativos</a:t>
            </a:r>
          </a:p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B2D7C-8169-4AE6-A194-D58D0DDD1C70}" type="slidenum">
              <a:rPr lang="pt-BR" smtClean="0"/>
              <a:pPr/>
              <a:t>70</a:t>
            </a:fld>
            <a:endParaRPr lang="pt-BR"/>
          </a:p>
        </p:txBody>
      </p:sp>
      <p:sp>
        <p:nvSpPr>
          <p:cNvPr id="5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</p:spPr>
        <p:txBody>
          <a:bodyPr/>
          <a:lstStyle/>
          <a:p>
            <a:r>
              <a:rPr lang="pt-BR" dirty="0" err="1" smtClean="0"/>
              <a:t>CheckList</a:t>
            </a:r>
            <a:r>
              <a:rPr lang="pt-BR" dirty="0" smtClean="0"/>
              <a:t> Usabilidade</a:t>
            </a:r>
            <a:endParaRPr lang="pt-BR" dirty="0"/>
          </a:p>
        </p:txBody>
      </p:sp>
      <p:sp>
        <p:nvSpPr>
          <p:cNvPr id="6" name="CaixaDeTexto 5"/>
          <p:cNvSpPr txBox="1"/>
          <p:nvPr/>
        </p:nvSpPr>
        <p:spPr>
          <a:xfrm>
            <a:off x="323528" y="6421978"/>
            <a:ext cx="76328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/>
              <a:t>Fonte: http://www.usereffect.com/topic/25-point-website-usability-checklist</a:t>
            </a:r>
          </a:p>
        </p:txBody>
      </p:sp>
    </p:spTree>
    <p:extLst>
      <p:ext uri="{BB962C8B-B14F-4D97-AF65-F5344CB8AC3E}">
        <p14:creationId xmlns:p14="http://schemas.microsoft.com/office/powerpoint/2010/main" xmlns="" val="448705867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b="1" dirty="0" err="1" smtClean="0"/>
              <a:t>RobotReplay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pt-BR" dirty="0" smtClean="0"/>
              <a:t>Serviço </a:t>
            </a:r>
            <a:r>
              <a:rPr lang="pt-BR" dirty="0"/>
              <a:t>gratuito que permite gravar a interação dos usuários no seu site para assistir </a:t>
            </a:r>
            <a:r>
              <a:rPr lang="pt-BR" dirty="0" smtClean="0"/>
              <a:t>depois</a:t>
            </a:r>
          </a:p>
          <a:p>
            <a:pPr marL="114300" indent="0">
              <a:buNone/>
            </a:pPr>
            <a:endParaRPr lang="pt-BR" dirty="0" smtClean="0"/>
          </a:p>
          <a:p>
            <a:r>
              <a:rPr lang="pt-BR" dirty="0"/>
              <a:t>O serviço funciona da seguinte maneira: depois de criar sua conta e adicionar o script do </a:t>
            </a:r>
            <a:r>
              <a:rPr lang="pt-BR" b="1" dirty="0" err="1">
                <a:hlinkClick r:id="rId2"/>
              </a:rPr>
              <a:t>RobotReplay</a:t>
            </a:r>
            <a:r>
              <a:rPr lang="pt-BR" dirty="0"/>
              <a:t> no seu site, ele grava </a:t>
            </a:r>
            <a:r>
              <a:rPr lang="pt-BR" b="1" dirty="0"/>
              <a:t>TODOS</a:t>
            </a:r>
            <a:r>
              <a:rPr lang="pt-BR" dirty="0"/>
              <a:t> os movimentos do mouse, incluindo os cliques, e permite você os ver em ação. Depois você poderá assistir literalmente a navegação dos usuários dentro do seu site com um cursor animado fazendo exatamente todos os movimentos que o usuário fez. É possível vê-lo navegando pelas páginas, clicando em trechos do site</a:t>
            </a:r>
            <a:r>
              <a:rPr lang="pt-BR" dirty="0" smtClean="0"/>
              <a:t>, o  scroll da </a:t>
            </a:r>
            <a:r>
              <a:rPr lang="pt-BR" dirty="0"/>
              <a:t>página etc.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B2D7C-8169-4AE6-A194-D58D0DDD1C70}" type="slidenum">
              <a:rPr lang="pt-BR" smtClean="0"/>
              <a:pPr/>
              <a:t>71</a:t>
            </a:fld>
            <a:endParaRPr lang="pt-BR"/>
          </a:p>
        </p:txBody>
      </p:sp>
      <p:sp>
        <p:nvSpPr>
          <p:cNvPr id="5" name="Retângulo 4">
            <a:hlinkClick r:id="rId3" action="ppaction://hlinkfile"/>
          </p:cNvPr>
          <p:cNvSpPr/>
          <p:nvPr/>
        </p:nvSpPr>
        <p:spPr>
          <a:xfrm>
            <a:off x="5868144" y="5639426"/>
            <a:ext cx="1728192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6" name="CaixaDeTexto 5"/>
          <p:cNvSpPr txBox="1"/>
          <p:nvPr/>
        </p:nvSpPr>
        <p:spPr>
          <a:xfrm>
            <a:off x="107504" y="6073215"/>
            <a:ext cx="5400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/>
              <a:t>Fonte: http://revolucao.etc.br/archives/robotreplay-testes-de-usabilidade-com-usuarios-reais-e-de-graca/</a:t>
            </a:r>
          </a:p>
        </p:txBody>
      </p:sp>
    </p:spTree>
    <p:extLst>
      <p:ext uri="{BB962C8B-B14F-4D97-AF65-F5344CB8AC3E}">
        <p14:creationId xmlns:p14="http://schemas.microsoft.com/office/powerpoint/2010/main" xmlns="" val="3769292866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Exemplos de Interface</a:t>
            </a:r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B2D7C-8169-4AE6-A194-D58D0DDD1C70}" type="slidenum">
              <a:rPr lang="pt-BR" smtClean="0"/>
              <a:pPr/>
              <a:t>72</a:t>
            </a:fld>
            <a:endParaRPr lang="pt-BR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6" y="1200150"/>
            <a:ext cx="7820025" cy="5657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899318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B2D7C-8169-4AE6-A194-D58D0DDD1C70}" type="slidenum">
              <a:rPr lang="pt-BR" smtClean="0"/>
              <a:pPr/>
              <a:t>73</a:t>
            </a:fld>
            <a:endParaRPr lang="pt-BR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257" y="260648"/>
            <a:ext cx="9144000" cy="39999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08520" y="3454859"/>
            <a:ext cx="9144000" cy="36465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005949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B2D7C-8169-4AE6-A194-D58D0DDD1C70}" type="slidenum">
              <a:rPr lang="pt-BR" smtClean="0"/>
              <a:pPr/>
              <a:t>74</a:t>
            </a:fld>
            <a:endParaRPr lang="pt-BR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6512" y="1196752"/>
            <a:ext cx="9144000" cy="39163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838178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B2D7C-8169-4AE6-A194-D58D0DDD1C70}" type="slidenum">
              <a:rPr lang="pt-BR" smtClean="0"/>
              <a:pPr/>
              <a:t>75</a:t>
            </a:fld>
            <a:endParaRPr lang="pt-BR"/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067188"/>
            <a:ext cx="9144000" cy="395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93507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B2D7C-8169-4AE6-A194-D58D0DDD1C70}" type="slidenum">
              <a:rPr lang="pt-BR" smtClean="0"/>
              <a:pPr/>
              <a:t>76</a:t>
            </a:fld>
            <a:endParaRPr lang="pt-BR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772816"/>
            <a:ext cx="9146150" cy="44382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</p:spPr>
        <p:txBody>
          <a:bodyPr/>
          <a:lstStyle/>
          <a:p>
            <a:r>
              <a:rPr lang="pt-BR" dirty="0" smtClean="0"/>
              <a:t>Site Promocional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xmlns="" val="498840990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Exemplos ruins</a:t>
            </a:r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B2D7C-8169-4AE6-A194-D58D0DDD1C70}" type="slidenum">
              <a:rPr lang="pt-BR" smtClean="0"/>
              <a:pPr/>
              <a:t>77</a:t>
            </a:fld>
            <a:endParaRPr lang="pt-BR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8075" y="1844824"/>
            <a:ext cx="7339094" cy="41044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466943614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Exemplos ruins</a:t>
            </a:r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B2D7C-8169-4AE6-A194-D58D0DDD1C70}" type="slidenum">
              <a:rPr lang="pt-BR" smtClean="0"/>
              <a:pPr/>
              <a:t>78</a:t>
            </a:fld>
            <a:endParaRPr lang="pt-BR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3566" y="1412776"/>
            <a:ext cx="7107333" cy="39748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CaixaDeTexto 2"/>
          <p:cNvSpPr txBox="1"/>
          <p:nvPr/>
        </p:nvSpPr>
        <p:spPr>
          <a:xfrm>
            <a:off x="899592" y="5805264"/>
            <a:ext cx="66967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i="1" dirty="0"/>
              <a:t>Cliente: “Eu quero um site simples, sem muita frescura…quero que destaque meus produtos. Todos eles.”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xmlns="" val="1365832258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B2D7C-8169-4AE6-A194-D58D0DDD1C70}" type="slidenum">
              <a:rPr lang="pt-BR" smtClean="0"/>
              <a:pPr/>
              <a:t>79</a:t>
            </a:fld>
            <a:endParaRPr lang="pt-BR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6976" y="1124744"/>
            <a:ext cx="7464479" cy="41745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75357321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052736"/>
            <a:ext cx="5323855" cy="46036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453460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B2D7C-8169-4AE6-A194-D58D0DDD1C70}" type="slidenum">
              <a:rPr lang="pt-BR" smtClean="0"/>
              <a:pPr/>
              <a:t>80</a:t>
            </a:fld>
            <a:endParaRPr lang="pt-BR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1052736"/>
            <a:ext cx="7982875" cy="44644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835870483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Dicas para desenvolvimento Web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533400" y="1676400"/>
            <a:ext cx="8229600" cy="4525963"/>
          </a:xfrm>
        </p:spPr>
        <p:txBody>
          <a:bodyPr>
            <a:normAutofit fontScale="70000" lnSpcReduction="20000"/>
          </a:bodyPr>
          <a:lstStyle/>
          <a:p>
            <a:pPr>
              <a:lnSpc>
                <a:spcPct val="150000"/>
              </a:lnSpc>
            </a:pPr>
            <a:r>
              <a:rPr lang="pt-BR" dirty="0" smtClean="0"/>
              <a:t>Cuidado com músicas em site</a:t>
            </a:r>
          </a:p>
          <a:p>
            <a:pPr>
              <a:lnSpc>
                <a:spcPct val="150000"/>
              </a:lnSpc>
            </a:pPr>
            <a:r>
              <a:rPr lang="pt-BR" dirty="0" smtClean="0"/>
              <a:t>Contraste é importante, mas lembre-se que tem que ser agradável</a:t>
            </a:r>
          </a:p>
          <a:p>
            <a:pPr>
              <a:lnSpc>
                <a:spcPct val="150000"/>
              </a:lnSpc>
            </a:pPr>
            <a:r>
              <a:rPr lang="pt-BR" dirty="0" smtClean="0"/>
              <a:t>Imagem é melhor que mil palavras, mas uma boa imagem!</a:t>
            </a:r>
          </a:p>
          <a:p>
            <a:pPr>
              <a:lnSpc>
                <a:spcPct val="150000"/>
              </a:lnSpc>
            </a:pPr>
            <a:r>
              <a:rPr lang="pt-BR" dirty="0" smtClean="0"/>
              <a:t>Ícones com legenda é interessante</a:t>
            </a:r>
          </a:p>
          <a:p>
            <a:pPr>
              <a:lnSpc>
                <a:spcPct val="150000"/>
              </a:lnSpc>
            </a:pPr>
            <a:r>
              <a:rPr lang="pt-BR" dirty="0" smtClean="0"/>
              <a:t>Teste em todos os browsers!!</a:t>
            </a:r>
          </a:p>
          <a:p>
            <a:pPr>
              <a:lnSpc>
                <a:spcPct val="150000"/>
              </a:lnSpc>
            </a:pPr>
            <a:r>
              <a:rPr lang="pt-BR" dirty="0" smtClean="0"/>
              <a:t>Defina bem seu público</a:t>
            </a:r>
          </a:p>
          <a:p>
            <a:pPr>
              <a:lnSpc>
                <a:spcPct val="150000"/>
              </a:lnSpc>
            </a:pPr>
            <a:r>
              <a:rPr lang="pt-BR" dirty="0" smtClean="0"/>
              <a:t>Navegação intuitiva, mas não deixe de ter mapa do site</a:t>
            </a:r>
          </a:p>
          <a:p>
            <a:pPr>
              <a:lnSpc>
                <a:spcPct val="150000"/>
              </a:lnSpc>
            </a:pPr>
            <a:r>
              <a:rPr lang="pt-BR" dirty="0" smtClean="0"/>
              <a:t>Busca eficiente</a:t>
            </a:r>
          </a:p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B2D7C-8169-4AE6-A194-D58D0DDD1C70}" type="slidenum">
              <a:rPr lang="pt-BR" smtClean="0"/>
              <a:pPr/>
              <a:t>81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xmlns="" val="541823551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Acessibilidade</a:t>
            </a:r>
            <a:endParaRPr lang="en-US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Vídeo</a:t>
            </a:r>
            <a:endParaRPr lang="en-US" dirty="0"/>
          </a:p>
        </p:txBody>
      </p:sp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Acessibilidade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pt-BR" b="1" dirty="0" smtClean="0"/>
              <a:t>Acessibilidade </a:t>
            </a:r>
            <a:r>
              <a:rPr lang="pt-BR" b="1" dirty="0"/>
              <a:t>envolve fazer compensações para características que uma pessoa não pode mudar </a:t>
            </a:r>
            <a:r>
              <a:rPr lang="pt-BR" b="1" dirty="0" smtClean="0"/>
              <a:t>facilmente</a:t>
            </a:r>
            <a:r>
              <a:rPr lang="pt-BR" dirty="0" smtClean="0"/>
              <a:t>. (Joe Clark - http</a:t>
            </a:r>
            <a:r>
              <a:rPr lang="pt-BR" dirty="0"/>
              <a:t>://joeclark.org</a:t>
            </a:r>
            <a:r>
              <a:rPr lang="pt-BR" dirty="0" smtClean="0"/>
              <a:t>/)</a:t>
            </a:r>
          </a:p>
          <a:p>
            <a:endParaRPr lang="pt-BR" dirty="0"/>
          </a:p>
          <a:p>
            <a:r>
              <a:rPr lang="pt-BR" dirty="0"/>
              <a:t>Mais em: </a:t>
            </a:r>
            <a:r>
              <a:rPr lang="pt-BR" dirty="0">
                <a:hlinkClick r:id="rId2"/>
              </a:rPr>
              <a:t>http://revolucao.etc.br/archives/vamos-falar-de-acessibilidade</a:t>
            </a:r>
            <a:r>
              <a:rPr lang="pt-BR" dirty="0" smtClean="0">
                <a:hlinkClick r:id="rId2"/>
              </a:rPr>
              <a:t>/</a:t>
            </a:r>
            <a:endParaRPr lang="pt-BR" dirty="0" smtClean="0"/>
          </a:p>
          <a:p>
            <a:r>
              <a:rPr lang="pt-BR" dirty="0" smtClean="0"/>
              <a:t>Bengala Legal - http://www.bengalalegal.com/</a:t>
            </a:r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B2D7C-8169-4AE6-A194-D58D0DDD1C70}" type="slidenum">
              <a:rPr lang="pt-BR" smtClean="0"/>
              <a:pPr/>
              <a:t>83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xmlns="" val="268186832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Princípios de Usabilidade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71500" indent="-457200">
              <a:lnSpc>
                <a:spcPct val="200000"/>
              </a:lnSpc>
              <a:buFont typeface="+mj-lt"/>
              <a:buAutoNum type="arabicPeriod"/>
            </a:pPr>
            <a:r>
              <a:rPr lang="pt-BR" dirty="0" err="1" smtClean="0"/>
              <a:t>Learnability</a:t>
            </a:r>
            <a:r>
              <a:rPr lang="pt-BR" dirty="0" smtClean="0"/>
              <a:t> (facilidade </a:t>
            </a:r>
            <a:r>
              <a:rPr lang="pt-BR" dirty="0"/>
              <a:t>de aprendizado)</a:t>
            </a:r>
          </a:p>
          <a:p>
            <a:pPr marL="571500" indent="-457200">
              <a:lnSpc>
                <a:spcPct val="200000"/>
              </a:lnSpc>
              <a:buFont typeface="+mj-lt"/>
              <a:buAutoNum type="arabicPeriod"/>
            </a:pPr>
            <a:r>
              <a:rPr lang="pt-BR" dirty="0" err="1" smtClean="0"/>
              <a:t>Flexibility</a:t>
            </a:r>
            <a:r>
              <a:rPr lang="pt-BR" dirty="0" smtClean="0"/>
              <a:t>  (</a:t>
            </a:r>
            <a:r>
              <a:rPr lang="pt-BR" dirty="0"/>
              <a:t>flexibilidade)</a:t>
            </a:r>
          </a:p>
          <a:p>
            <a:pPr marL="571500" indent="-457200">
              <a:lnSpc>
                <a:spcPct val="200000"/>
              </a:lnSpc>
              <a:buFont typeface="+mj-lt"/>
              <a:buAutoNum type="arabicPeriod"/>
            </a:pPr>
            <a:r>
              <a:rPr lang="pt-BR" dirty="0" err="1" smtClean="0"/>
              <a:t>Robustness</a:t>
            </a:r>
            <a:r>
              <a:rPr lang="pt-BR" dirty="0" smtClean="0"/>
              <a:t> (</a:t>
            </a:r>
            <a:r>
              <a:rPr lang="pt-BR" dirty="0"/>
              <a:t>robustez)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B2D7C-8169-4AE6-A194-D58D0DDD1C70}" type="slidenum">
              <a:rPr lang="pt-BR" smtClean="0"/>
              <a:pPr/>
              <a:t>9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xmlns="" val="4262871923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3016</Words>
  <Application>Microsoft Office PowerPoint</Application>
  <PresentationFormat>Apresentação na tela (4:3)</PresentationFormat>
  <Paragraphs>390</Paragraphs>
  <Slides>83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83</vt:i4>
      </vt:variant>
    </vt:vector>
  </HeadingPairs>
  <TitlesOfParts>
    <vt:vector size="84" baseType="lpstr">
      <vt:lpstr>Tema do Office</vt:lpstr>
      <vt:lpstr>Softwares Interativos</vt:lpstr>
      <vt:lpstr>Usabilidade???</vt:lpstr>
      <vt:lpstr>User-Centered Design = UCD</vt:lpstr>
      <vt:lpstr>Conhecer o usuário</vt:lpstr>
      <vt:lpstr>Erros Fatais</vt:lpstr>
      <vt:lpstr>Princípios de Norman</vt:lpstr>
      <vt:lpstr>Slide 7</vt:lpstr>
      <vt:lpstr>Slide 8</vt:lpstr>
      <vt:lpstr>Princípios de Usabilidade</vt:lpstr>
      <vt:lpstr>1. Learnability (facilidade de aprendizado)</vt:lpstr>
      <vt:lpstr>1. Learnability (facilidade de aprendizado)</vt:lpstr>
      <vt:lpstr>1. Learnability (facilidade de aprendizado)</vt:lpstr>
      <vt:lpstr>2. Flexibility (Flexibilidade)</vt:lpstr>
      <vt:lpstr>2. Flexibility (Flexibilidade)</vt:lpstr>
      <vt:lpstr>2. Flexibility (Flexibilidade)</vt:lpstr>
      <vt:lpstr>Slide 16</vt:lpstr>
      <vt:lpstr> Usabilidade x Custo</vt:lpstr>
      <vt:lpstr>ISO 9241</vt:lpstr>
      <vt:lpstr>Protótipo de Papel</vt:lpstr>
      <vt:lpstr>Protótipo</vt:lpstr>
      <vt:lpstr>Pensando em voz alta (Think Aloud) </vt:lpstr>
      <vt:lpstr>Técnica do Mágico de OZ</vt:lpstr>
      <vt:lpstr>Vantagens de Uso</vt:lpstr>
      <vt:lpstr>Softwares </vt:lpstr>
      <vt:lpstr>Balsamiq</vt:lpstr>
      <vt:lpstr>Axure</vt:lpstr>
      <vt:lpstr>WireframeSketcher</vt:lpstr>
      <vt:lpstr>Google SketchUP </vt:lpstr>
      <vt:lpstr>Sucesso de uma Interface</vt:lpstr>
      <vt:lpstr>Sucesso de uma Interface</vt:lpstr>
      <vt:lpstr>Slide 31</vt:lpstr>
      <vt:lpstr>Slide 32</vt:lpstr>
      <vt:lpstr>Slide 33</vt:lpstr>
      <vt:lpstr>Slide 34</vt:lpstr>
      <vt:lpstr>Sucesso de uma Interface</vt:lpstr>
      <vt:lpstr>Elicitação e Análise</vt:lpstr>
      <vt:lpstr>Elicitação e Análise</vt:lpstr>
      <vt:lpstr>Modelagem de Tarefas</vt:lpstr>
      <vt:lpstr>Modelagem de Tarefas</vt:lpstr>
      <vt:lpstr>Modelagem de Interação</vt:lpstr>
      <vt:lpstr>Prototipação</vt:lpstr>
      <vt:lpstr>A Situação (TURINE, 2002) </vt:lpstr>
      <vt:lpstr>Esquema de Situação (antes)</vt:lpstr>
      <vt:lpstr>Esquema de Situação (depois)</vt:lpstr>
      <vt:lpstr>O que contribuiu para a situação?</vt:lpstr>
      <vt:lpstr>Como evitar e sobreviver ao erro.</vt:lpstr>
      <vt:lpstr>Prototipação em papel - Conceito</vt:lpstr>
      <vt:lpstr>Como se trabalha?</vt:lpstr>
      <vt:lpstr>Como se trabalha?</vt:lpstr>
      <vt:lpstr>Como se trabalha?</vt:lpstr>
      <vt:lpstr>Como se trabalha?</vt:lpstr>
      <vt:lpstr>Como se trabalha?</vt:lpstr>
      <vt:lpstr>Como se trabalha?</vt:lpstr>
      <vt:lpstr>Como se trabalha?</vt:lpstr>
      <vt:lpstr>Vantagens </vt:lpstr>
      <vt:lpstr>Benefícios</vt:lpstr>
      <vt:lpstr>Benefícios</vt:lpstr>
      <vt:lpstr>Mitos</vt:lpstr>
      <vt:lpstr>Mitos</vt:lpstr>
      <vt:lpstr>Exemplos de Prototipação em Papel</vt:lpstr>
      <vt:lpstr>Exemplos de Prototipação em Papel</vt:lpstr>
      <vt:lpstr>Exemplos de Prototipação em Papel</vt:lpstr>
      <vt:lpstr>Exemplos de Prototipação em Papel</vt:lpstr>
      <vt:lpstr>Exemplos de Prototipação em Papel</vt:lpstr>
      <vt:lpstr>Web</vt:lpstr>
      <vt:lpstr>Um bom projeto</vt:lpstr>
      <vt:lpstr>CheckList Usabilidade</vt:lpstr>
      <vt:lpstr>CheckList Usabilidade</vt:lpstr>
      <vt:lpstr>CheckList Usabilidade</vt:lpstr>
      <vt:lpstr>CheckList Usabilidade</vt:lpstr>
      <vt:lpstr>RobotReplay</vt:lpstr>
      <vt:lpstr>Exemplos de Interface</vt:lpstr>
      <vt:lpstr>Slide 73</vt:lpstr>
      <vt:lpstr>Slide 74</vt:lpstr>
      <vt:lpstr>Slide 75</vt:lpstr>
      <vt:lpstr>Site Promocional</vt:lpstr>
      <vt:lpstr>Exemplos ruins</vt:lpstr>
      <vt:lpstr>Exemplos ruins</vt:lpstr>
      <vt:lpstr>Slide 79</vt:lpstr>
      <vt:lpstr>Slide 80</vt:lpstr>
      <vt:lpstr>Dicas para desenvolvimento Web</vt:lpstr>
      <vt:lpstr>Acessibilidade</vt:lpstr>
      <vt:lpstr>Acessibilidade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Softwares Interativos</dc:title>
  <dc:creator>lilian</dc:creator>
  <cp:lastModifiedBy>lilian</cp:lastModifiedBy>
  <cp:revision>4</cp:revision>
  <dcterms:created xsi:type="dcterms:W3CDTF">2012-05-04T09:49:54Z</dcterms:created>
  <dcterms:modified xsi:type="dcterms:W3CDTF">2012-05-04T10:09:33Z</dcterms:modified>
</cp:coreProperties>
</file>